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1"/>
  </p:notesMasterIdLst>
  <p:sldIdLst>
    <p:sldId id="256" r:id="rId2"/>
    <p:sldId id="257" r:id="rId3"/>
    <p:sldId id="263" r:id="rId4"/>
    <p:sldId id="259" r:id="rId5"/>
    <p:sldId id="264" r:id="rId6"/>
    <p:sldId id="273" r:id="rId7"/>
    <p:sldId id="274" r:id="rId8"/>
    <p:sldId id="272" r:id="rId9"/>
    <p:sldId id="266" r:id="rId10"/>
    <p:sldId id="267" r:id="rId11"/>
    <p:sldId id="271" r:id="rId12"/>
    <p:sldId id="275" r:id="rId13"/>
    <p:sldId id="287" r:id="rId14"/>
    <p:sldId id="288" r:id="rId15"/>
    <p:sldId id="268" r:id="rId16"/>
    <p:sldId id="277" r:id="rId17"/>
    <p:sldId id="282" r:id="rId18"/>
    <p:sldId id="278" r:id="rId19"/>
    <p:sldId id="285" r:id="rId20"/>
    <p:sldId id="283" r:id="rId21"/>
    <p:sldId id="269" r:id="rId22"/>
    <p:sldId id="280" r:id="rId23"/>
    <p:sldId id="279" r:id="rId24"/>
    <p:sldId id="281" r:id="rId25"/>
    <p:sldId id="270" r:id="rId26"/>
    <p:sldId id="284" r:id="rId27"/>
    <p:sldId id="286" r:id="rId28"/>
    <p:sldId id="261" r:id="rId29"/>
    <p:sldId id="262" r:id="rId30"/>
  </p:sldIdLst>
  <p:sldSz cx="12192000" cy="6858000"/>
  <p:notesSz cx="6858000" cy="9144000"/>
  <p:defaultTextStyle>
    <a:defPPr>
      <a:defRPr lang="es-P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0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B7B2EEA-6C47-EDF2-1ADE-6FD2FD316C21}" v="10" dt="2025-05-06T04:12:08.135"/>
    <p1510:client id="{7A542FDB-D369-F5BC-AE0B-D8C0F9C5ABC3}" v="27" dt="2025-05-06T04:06:40.95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883" autoAdjust="0"/>
    <p:restoredTop sz="94631"/>
  </p:normalViewPr>
  <p:slideViewPr>
    <p:cSldViewPr snapToGrid="0">
      <p:cViewPr varScale="1">
        <p:scale>
          <a:sx n="127" d="100"/>
          <a:sy n="127" d="100"/>
        </p:scale>
        <p:origin x="28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2BDE5E-C9EC-5943-B207-7CF8AEB83FFA}" type="datetimeFigureOut">
              <a:rPr lang="es-ES_tradnl" smtClean="0"/>
              <a:t>10/5/25</a:t>
            </a:fld>
            <a:endParaRPr lang="es-ES_tradn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_tradn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ES_tradn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D1B725-EC33-C744-8A4B-BCA3DA025F25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5009747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7271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objeto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852915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6BFB069-949F-FB95-2115-DF17B389FD1A}"/>
              </a:ext>
            </a:extLst>
          </p:cNvPr>
          <p:cNvSpPr txBox="1">
            <a:spLocks/>
          </p:cNvSpPr>
          <p:nvPr userDrawn="1"/>
        </p:nvSpPr>
        <p:spPr>
          <a:xfrm>
            <a:off x="274639" y="1485886"/>
            <a:ext cx="11430000" cy="387798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spAutoFit/>
          </a:bodyPr>
          <a:lstStyle>
            <a:defPPr>
              <a:defRPr lang="es-PE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00100" lvl="2" indent="-571500">
              <a:buFont typeface="Calibri" pitchFamily="34" charset="0"/>
              <a:buChar char="-"/>
            </a:pPr>
            <a:r>
              <a:rPr lang="es-PE" sz="3600" noProof="0" dirty="0">
                <a:solidFill>
                  <a:srgbClr val="001729"/>
                </a:solidFill>
                <a:latin typeface="Corbel"/>
              </a:rPr>
              <a:t>¿Qué es una API?</a:t>
            </a:r>
          </a:p>
          <a:p>
            <a:pPr marL="800100" lvl="2" indent="-571500">
              <a:buFont typeface="Calibri" pitchFamily="34" charset="0"/>
              <a:buChar char="-"/>
            </a:pPr>
            <a:r>
              <a:rPr lang="es-PE" sz="3600" noProof="0" dirty="0">
                <a:solidFill>
                  <a:srgbClr val="001729"/>
                </a:solidFill>
                <a:latin typeface="Corbel"/>
              </a:rPr>
              <a:t>Gobierno de APIs</a:t>
            </a:r>
          </a:p>
          <a:p>
            <a:pPr marL="800100" lvl="2" indent="-571500">
              <a:buFont typeface="Calibri" pitchFamily="34" charset="0"/>
              <a:buChar char="-"/>
            </a:pPr>
            <a:r>
              <a:rPr lang="es-PE" sz="3600" noProof="0" dirty="0">
                <a:solidFill>
                  <a:srgbClr val="001729"/>
                </a:solidFill>
                <a:latin typeface="Corbel"/>
              </a:rPr>
              <a:t>¿Qué es Azure API Management?</a:t>
            </a:r>
            <a:endParaRPr lang="es-PE" sz="1800" noProof="0" dirty="0">
              <a:solidFill>
                <a:schemeClr val="tx1"/>
              </a:solidFill>
              <a:latin typeface="+mn-lt"/>
            </a:endParaRPr>
          </a:p>
          <a:p>
            <a:pPr marL="800100" lvl="2" indent="-571500">
              <a:buFont typeface="Calibri" pitchFamily="34" charset="0"/>
              <a:buChar char="-"/>
            </a:pPr>
            <a:r>
              <a:rPr lang="es-PE" sz="3600" noProof="0" dirty="0">
                <a:solidFill>
                  <a:srgbClr val="001729"/>
                </a:solidFill>
                <a:latin typeface="Corbel"/>
              </a:rPr>
              <a:t>Patrones de Azure API Management</a:t>
            </a:r>
          </a:p>
          <a:p>
            <a:pPr marL="800100" lvl="2" indent="-571500">
              <a:buFont typeface="Calibri" pitchFamily="34" charset="0"/>
              <a:buChar char="-"/>
            </a:pPr>
            <a:r>
              <a:rPr lang="es-PE" sz="3600" noProof="0" dirty="0">
                <a:solidFill>
                  <a:srgbClr val="001729"/>
                </a:solidFill>
                <a:latin typeface="Corbel"/>
              </a:rPr>
              <a:t>Governanza de APIs con API Center</a:t>
            </a:r>
          </a:p>
          <a:p>
            <a:pPr marL="800100" lvl="2" indent="-571500">
              <a:buFont typeface="Calibri" pitchFamily="34" charset="0"/>
              <a:buChar char="-"/>
            </a:pPr>
            <a:r>
              <a:rPr lang="en-US" sz="3600" dirty="0">
                <a:solidFill>
                  <a:srgbClr val="001729"/>
                </a:solidFill>
                <a:latin typeface="Corbel"/>
              </a:rPr>
              <a:t>Demo</a:t>
            </a:r>
          </a:p>
          <a:p>
            <a:endParaRPr lang="en-US" dirty="0"/>
          </a:p>
          <a:p>
            <a:r>
              <a:rPr lang="en-US" dirty="0"/>
              <a:t>	</a:t>
            </a:r>
            <a:endParaRPr lang="en-US" dirty="0">
              <a:cs typeface="Segoe UI"/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B2FEB80B-8582-B19C-1E9E-69D3948FFF45}"/>
              </a:ext>
            </a:extLst>
          </p:cNvPr>
          <p:cNvSpPr txBox="1"/>
          <p:nvPr userDrawn="1"/>
        </p:nvSpPr>
        <p:spPr>
          <a:xfrm>
            <a:off x="274639" y="263003"/>
            <a:ext cx="1200318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266DD3"/>
                </a:solidFill>
                <a:latin typeface="Corbel"/>
                <a:cs typeface="Segoe UI"/>
              </a:rPr>
              <a:t>Agenda</a:t>
            </a:r>
            <a:endParaRPr lang="es-PE" sz="4400" dirty="0"/>
          </a:p>
        </p:txBody>
      </p:sp>
    </p:spTree>
    <p:extLst>
      <p:ext uri="{BB962C8B-B14F-4D97-AF65-F5344CB8AC3E}">
        <p14:creationId xmlns:p14="http://schemas.microsoft.com/office/powerpoint/2010/main" val="38508439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ncabezado de secció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13195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roup 9">
            <a:extLst>
              <a:ext uri="{FF2B5EF4-FFF2-40B4-BE49-F238E27FC236}">
                <a16:creationId xmlns:a16="http://schemas.microsoft.com/office/drawing/2014/main" id="{0529D3C1-5585-F085-E63D-B3D9915FEE03}"/>
              </a:ext>
            </a:extLst>
          </p:cNvPr>
          <p:cNvGrpSpPr/>
          <p:nvPr userDrawn="1"/>
        </p:nvGrpSpPr>
        <p:grpSpPr>
          <a:xfrm>
            <a:off x="8580437" y="3489324"/>
            <a:ext cx="3124200" cy="3061148"/>
            <a:chOff x="15051631" y="3994773"/>
            <a:chExt cx="6185524" cy="6582674"/>
          </a:xfrm>
        </p:grpSpPr>
        <p:grpSp>
          <p:nvGrpSpPr>
            <p:cNvPr id="86" name="Group 322">
              <a:extLst>
                <a:ext uri="{FF2B5EF4-FFF2-40B4-BE49-F238E27FC236}">
                  <a16:creationId xmlns:a16="http://schemas.microsoft.com/office/drawing/2014/main" id="{37B806D5-419F-1C48-EA8B-F87D8220848C}"/>
                </a:ext>
              </a:extLst>
            </p:cNvPr>
            <p:cNvGrpSpPr/>
            <p:nvPr/>
          </p:nvGrpSpPr>
          <p:grpSpPr>
            <a:xfrm>
              <a:off x="17881934" y="6408262"/>
              <a:ext cx="3179997" cy="4169185"/>
              <a:chOff x="12795250" y="366713"/>
              <a:chExt cx="2738438" cy="3589337"/>
            </a:xfrm>
          </p:grpSpPr>
          <p:sp>
            <p:nvSpPr>
              <p:cNvPr id="138" name="Freeform 129">
                <a:extLst>
                  <a:ext uri="{FF2B5EF4-FFF2-40B4-BE49-F238E27FC236}">
                    <a16:creationId xmlns:a16="http://schemas.microsoft.com/office/drawing/2014/main" id="{4802EAED-E660-3B7C-4912-29BF52F449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95250" y="561975"/>
                <a:ext cx="2687638" cy="3394075"/>
              </a:xfrm>
              <a:custGeom>
                <a:avLst/>
                <a:gdLst>
                  <a:gd name="T0" fmla="*/ 9 w 424"/>
                  <a:gd name="T1" fmla="*/ 0 h 536"/>
                  <a:gd name="T2" fmla="*/ 0 w 424"/>
                  <a:gd name="T3" fmla="*/ 25 h 536"/>
                  <a:gd name="T4" fmla="*/ 0 w 424"/>
                  <a:gd name="T5" fmla="*/ 497 h 536"/>
                  <a:gd name="T6" fmla="*/ 39 w 424"/>
                  <a:gd name="T7" fmla="*/ 536 h 536"/>
                  <a:gd name="T8" fmla="*/ 391 w 424"/>
                  <a:gd name="T9" fmla="*/ 536 h 536"/>
                  <a:gd name="T10" fmla="*/ 424 w 424"/>
                  <a:gd name="T11" fmla="*/ 519 h 536"/>
                  <a:gd name="T12" fmla="*/ 393 w 424"/>
                  <a:gd name="T13" fmla="*/ 534 h 536"/>
                  <a:gd name="T14" fmla="*/ 42 w 424"/>
                  <a:gd name="T15" fmla="*/ 534 h 536"/>
                  <a:gd name="T16" fmla="*/ 2 w 424"/>
                  <a:gd name="T17" fmla="*/ 494 h 536"/>
                  <a:gd name="T18" fmla="*/ 2 w 424"/>
                  <a:gd name="T19" fmla="*/ 22 h 536"/>
                  <a:gd name="T20" fmla="*/ 9 w 424"/>
                  <a:gd name="T21" fmla="*/ 0 h 5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24" h="536">
                    <a:moveTo>
                      <a:pt x="9" y="0"/>
                    </a:moveTo>
                    <a:cubicBezTo>
                      <a:pt x="3" y="6"/>
                      <a:pt x="0" y="15"/>
                      <a:pt x="0" y="25"/>
                    </a:cubicBezTo>
                    <a:cubicBezTo>
                      <a:pt x="0" y="497"/>
                      <a:pt x="0" y="497"/>
                      <a:pt x="0" y="497"/>
                    </a:cubicBezTo>
                    <a:cubicBezTo>
                      <a:pt x="0" y="519"/>
                      <a:pt x="18" y="536"/>
                      <a:pt x="39" y="536"/>
                    </a:cubicBezTo>
                    <a:cubicBezTo>
                      <a:pt x="391" y="536"/>
                      <a:pt x="391" y="536"/>
                      <a:pt x="391" y="536"/>
                    </a:cubicBezTo>
                    <a:cubicBezTo>
                      <a:pt x="405" y="536"/>
                      <a:pt x="416" y="530"/>
                      <a:pt x="424" y="519"/>
                    </a:cubicBezTo>
                    <a:cubicBezTo>
                      <a:pt x="416" y="528"/>
                      <a:pt x="405" y="534"/>
                      <a:pt x="393" y="534"/>
                    </a:cubicBezTo>
                    <a:cubicBezTo>
                      <a:pt x="42" y="534"/>
                      <a:pt x="42" y="534"/>
                      <a:pt x="42" y="534"/>
                    </a:cubicBezTo>
                    <a:cubicBezTo>
                      <a:pt x="20" y="534"/>
                      <a:pt x="2" y="516"/>
                      <a:pt x="2" y="494"/>
                    </a:cubicBezTo>
                    <a:cubicBezTo>
                      <a:pt x="2" y="22"/>
                      <a:pt x="2" y="22"/>
                      <a:pt x="2" y="22"/>
                    </a:cubicBezTo>
                    <a:cubicBezTo>
                      <a:pt x="2" y="14"/>
                      <a:pt x="5" y="6"/>
                      <a:pt x="9" y="0"/>
                    </a:cubicBezTo>
                  </a:path>
                </a:pathLst>
              </a:custGeom>
              <a:solidFill>
                <a:srgbClr val="939598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9" name="Freeform 130">
                <a:extLst>
                  <a:ext uri="{FF2B5EF4-FFF2-40B4-BE49-F238E27FC236}">
                    <a16:creationId xmlns:a16="http://schemas.microsoft.com/office/drawing/2014/main" id="{5EBC57BB-B1C8-501B-90EF-EAD7DE3725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807950" y="455613"/>
                <a:ext cx="2725738" cy="3487737"/>
              </a:xfrm>
              <a:custGeom>
                <a:avLst/>
                <a:gdLst>
                  <a:gd name="T0" fmla="*/ 430 w 430"/>
                  <a:gd name="T1" fmla="*/ 511 h 551"/>
                  <a:gd name="T2" fmla="*/ 391 w 430"/>
                  <a:gd name="T3" fmla="*/ 551 h 551"/>
                  <a:gd name="T4" fmla="*/ 40 w 430"/>
                  <a:gd name="T5" fmla="*/ 551 h 551"/>
                  <a:gd name="T6" fmla="*/ 0 w 430"/>
                  <a:gd name="T7" fmla="*/ 511 h 551"/>
                  <a:gd name="T8" fmla="*/ 0 w 430"/>
                  <a:gd name="T9" fmla="*/ 39 h 551"/>
                  <a:gd name="T10" fmla="*/ 40 w 430"/>
                  <a:gd name="T11" fmla="*/ 0 h 551"/>
                  <a:gd name="T12" fmla="*/ 391 w 430"/>
                  <a:gd name="T13" fmla="*/ 0 h 551"/>
                  <a:gd name="T14" fmla="*/ 430 w 430"/>
                  <a:gd name="T15" fmla="*/ 39 h 551"/>
                  <a:gd name="T16" fmla="*/ 430 w 430"/>
                  <a:gd name="T17" fmla="*/ 511 h 5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0" h="551">
                    <a:moveTo>
                      <a:pt x="430" y="511"/>
                    </a:moveTo>
                    <a:cubicBezTo>
                      <a:pt x="430" y="533"/>
                      <a:pt x="413" y="551"/>
                      <a:pt x="391" y="551"/>
                    </a:cubicBezTo>
                    <a:cubicBezTo>
                      <a:pt x="40" y="551"/>
                      <a:pt x="40" y="551"/>
                      <a:pt x="40" y="551"/>
                    </a:cubicBezTo>
                    <a:cubicBezTo>
                      <a:pt x="18" y="551"/>
                      <a:pt x="0" y="533"/>
                      <a:pt x="0" y="511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0" y="17"/>
                      <a:pt x="18" y="0"/>
                      <a:pt x="40" y="0"/>
                    </a:cubicBezTo>
                    <a:cubicBezTo>
                      <a:pt x="391" y="0"/>
                      <a:pt x="391" y="0"/>
                      <a:pt x="391" y="0"/>
                    </a:cubicBezTo>
                    <a:cubicBezTo>
                      <a:pt x="413" y="0"/>
                      <a:pt x="430" y="17"/>
                      <a:pt x="430" y="39"/>
                    </a:cubicBezTo>
                    <a:cubicBezTo>
                      <a:pt x="430" y="511"/>
                      <a:pt x="430" y="511"/>
                      <a:pt x="430" y="511"/>
                    </a:cubicBezTo>
                  </a:path>
                </a:pathLst>
              </a:custGeom>
              <a:solidFill>
                <a:srgbClr val="41404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0" name="Freeform 131">
                <a:extLst>
                  <a:ext uri="{FF2B5EF4-FFF2-40B4-BE49-F238E27FC236}">
                    <a16:creationId xmlns:a16="http://schemas.microsoft.com/office/drawing/2014/main" id="{0A6773B0-785E-C5F7-04FF-07D54322CF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934950" y="657225"/>
                <a:ext cx="2459038" cy="3133725"/>
              </a:xfrm>
              <a:custGeom>
                <a:avLst/>
                <a:gdLst>
                  <a:gd name="T0" fmla="*/ 1549 w 1549"/>
                  <a:gd name="T1" fmla="*/ 0 h 1974"/>
                  <a:gd name="T2" fmla="*/ 1541 w 1549"/>
                  <a:gd name="T3" fmla="*/ 0 h 1974"/>
                  <a:gd name="T4" fmla="*/ 1541 w 1549"/>
                  <a:gd name="T5" fmla="*/ 1962 h 1974"/>
                  <a:gd name="T6" fmla="*/ 355 w 1549"/>
                  <a:gd name="T7" fmla="*/ 1962 h 1974"/>
                  <a:gd name="T8" fmla="*/ 0 w 1549"/>
                  <a:gd name="T9" fmla="*/ 1619 h 1974"/>
                  <a:gd name="T10" fmla="*/ 0 w 1549"/>
                  <a:gd name="T11" fmla="*/ 1619 h 1974"/>
                  <a:gd name="T12" fmla="*/ 363 w 1549"/>
                  <a:gd name="T13" fmla="*/ 1974 h 1974"/>
                  <a:gd name="T14" fmla="*/ 1549 w 1549"/>
                  <a:gd name="T15" fmla="*/ 1974 h 1974"/>
                  <a:gd name="T16" fmla="*/ 1549 w 1549"/>
                  <a:gd name="T17" fmla="*/ 0 h 19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549" h="1974">
                    <a:moveTo>
                      <a:pt x="1549" y="0"/>
                    </a:moveTo>
                    <a:lnTo>
                      <a:pt x="1541" y="0"/>
                    </a:lnTo>
                    <a:lnTo>
                      <a:pt x="1541" y="1962"/>
                    </a:lnTo>
                    <a:lnTo>
                      <a:pt x="355" y="1962"/>
                    </a:lnTo>
                    <a:lnTo>
                      <a:pt x="0" y="1619"/>
                    </a:lnTo>
                    <a:lnTo>
                      <a:pt x="0" y="1619"/>
                    </a:lnTo>
                    <a:lnTo>
                      <a:pt x="363" y="1974"/>
                    </a:lnTo>
                    <a:lnTo>
                      <a:pt x="1549" y="1974"/>
                    </a:lnTo>
                    <a:lnTo>
                      <a:pt x="1549" y="0"/>
                    </a:lnTo>
                    <a:close/>
                  </a:path>
                </a:pathLst>
              </a:custGeom>
              <a:solidFill>
                <a:srgbClr val="1C1C1D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1" name="Freeform 132">
                <a:extLst>
                  <a:ext uri="{FF2B5EF4-FFF2-40B4-BE49-F238E27FC236}">
                    <a16:creationId xmlns:a16="http://schemas.microsoft.com/office/drawing/2014/main" id="{F4BF298D-AF97-4C69-253E-952D6F628B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934950" y="657225"/>
                <a:ext cx="2459038" cy="3133725"/>
              </a:xfrm>
              <a:custGeom>
                <a:avLst/>
                <a:gdLst>
                  <a:gd name="T0" fmla="*/ 1549 w 1549"/>
                  <a:gd name="T1" fmla="*/ 0 h 1974"/>
                  <a:gd name="T2" fmla="*/ 1541 w 1549"/>
                  <a:gd name="T3" fmla="*/ 0 h 1974"/>
                  <a:gd name="T4" fmla="*/ 1541 w 1549"/>
                  <a:gd name="T5" fmla="*/ 1962 h 1974"/>
                  <a:gd name="T6" fmla="*/ 355 w 1549"/>
                  <a:gd name="T7" fmla="*/ 1962 h 1974"/>
                  <a:gd name="T8" fmla="*/ 0 w 1549"/>
                  <a:gd name="T9" fmla="*/ 1619 h 1974"/>
                  <a:gd name="T10" fmla="*/ 0 w 1549"/>
                  <a:gd name="T11" fmla="*/ 1619 h 1974"/>
                  <a:gd name="T12" fmla="*/ 363 w 1549"/>
                  <a:gd name="T13" fmla="*/ 1974 h 1974"/>
                  <a:gd name="T14" fmla="*/ 1549 w 1549"/>
                  <a:gd name="T15" fmla="*/ 1974 h 1974"/>
                  <a:gd name="T16" fmla="*/ 1549 w 1549"/>
                  <a:gd name="T17" fmla="*/ 0 h 19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549" h="1974">
                    <a:moveTo>
                      <a:pt x="1549" y="0"/>
                    </a:moveTo>
                    <a:lnTo>
                      <a:pt x="1541" y="0"/>
                    </a:lnTo>
                    <a:lnTo>
                      <a:pt x="1541" y="1962"/>
                    </a:lnTo>
                    <a:lnTo>
                      <a:pt x="355" y="1962"/>
                    </a:lnTo>
                    <a:lnTo>
                      <a:pt x="0" y="1619"/>
                    </a:lnTo>
                    <a:lnTo>
                      <a:pt x="0" y="1619"/>
                    </a:lnTo>
                    <a:lnTo>
                      <a:pt x="363" y="1974"/>
                    </a:lnTo>
                    <a:lnTo>
                      <a:pt x="1549" y="1974"/>
                    </a:lnTo>
                    <a:lnTo>
                      <a:pt x="1549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2" name="Freeform 133">
                <a:extLst>
                  <a:ext uri="{FF2B5EF4-FFF2-40B4-BE49-F238E27FC236}">
                    <a16:creationId xmlns:a16="http://schemas.microsoft.com/office/drawing/2014/main" id="{04B22D95-2D36-2F8E-1034-766F8CD5B6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915900" y="644525"/>
                <a:ext cx="2465388" cy="3127375"/>
              </a:xfrm>
              <a:custGeom>
                <a:avLst/>
                <a:gdLst>
                  <a:gd name="T0" fmla="*/ 367 w 1553"/>
                  <a:gd name="T1" fmla="*/ 1970 h 1970"/>
                  <a:gd name="T2" fmla="*/ 1553 w 1553"/>
                  <a:gd name="T3" fmla="*/ 1970 h 1970"/>
                  <a:gd name="T4" fmla="*/ 1553 w 1553"/>
                  <a:gd name="T5" fmla="*/ 0 h 1970"/>
                  <a:gd name="T6" fmla="*/ 0 w 1553"/>
                  <a:gd name="T7" fmla="*/ 0 h 1970"/>
                  <a:gd name="T8" fmla="*/ 0 w 1553"/>
                  <a:gd name="T9" fmla="*/ 1619 h 1970"/>
                  <a:gd name="T10" fmla="*/ 367 w 1553"/>
                  <a:gd name="T11" fmla="*/ 1970 h 19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53" h="1970">
                    <a:moveTo>
                      <a:pt x="367" y="1970"/>
                    </a:moveTo>
                    <a:lnTo>
                      <a:pt x="1553" y="1970"/>
                    </a:lnTo>
                    <a:lnTo>
                      <a:pt x="1553" y="0"/>
                    </a:lnTo>
                    <a:lnTo>
                      <a:pt x="0" y="0"/>
                    </a:lnTo>
                    <a:lnTo>
                      <a:pt x="0" y="1619"/>
                    </a:lnTo>
                    <a:lnTo>
                      <a:pt x="367" y="1970"/>
                    </a:lnTo>
                    <a:close/>
                  </a:path>
                </a:pathLst>
              </a:custGeom>
              <a:solidFill>
                <a:srgbClr val="FFFCF5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3" name="Freeform 134">
                <a:extLst>
                  <a:ext uri="{FF2B5EF4-FFF2-40B4-BE49-F238E27FC236}">
                    <a16:creationId xmlns:a16="http://schemas.microsoft.com/office/drawing/2014/main" id="{74DF6626-E5FD-7DFF-2979-2EED9F3351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915900" y="644525"/>
                <a:ext cx="2465388" cy="3127375"/>
              </a:xfrm>
              <a:custGeom>
                <a:avLst/>
                <a:gdLst>
                  <a:gd name="T0" fmla="*/ 367 w 1553"/>
                  <a:gd name="T1" fmla="*/ 1970 h 1970"/>
                  <a:gd name="T2" fmla="*/ 1553 w 1553"/>
                  <a:gd name="T3" fmla="*/ 1970 h 1970"/>
                  <a:gd name="T4" fmla="*/ 1553 w 1553"/>
                  <a:gd name="T5" fmla="*/ 0 h 1970"/>
                  <a:gd name="T6" fmla="*/ 0 w 1553"/>
                  <a:gd name="T7" fmla="*/ 0 h 1970"/>
                  <a:gd name="T8" fmla="*/ 0 w 1553"/>
                  <a:gd name="T9" fmla="*/ 1619 h 1970"/>
                  <a:gd name="T10" fmla="*/ 367 w 1553"/>
                  <a:gd name="T11" fmla="*/ 1970 h 19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53" h="1970">
                    <a:moveTo>
                      <a:pt x="367" y="1970"/>
                    </a:moveTo>
                    <a:lnTo>
                      <a:pt x="1553" y="1970"/>
                    </a:lnTo>
                    <a:lnTo>
                      <a:pt x="1553" y="0"/>
                    </a:lnTo>
                    <a:lnTo>
                      <a:pt x="0" y="0"/>
                    </a:lnTo>
                    <a:lnTo>
                      <a:pt x="0" y="1619"/>
                    </a:lnTo>
                    <a:lnTo>
                      <a:pt x="367" y="197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4" name="Rectangle 135">
                <a:extLst>
                  <a:ext uri="{FF2B5EF4-FFF2-40B4-BE49-F238E27FC236}">
                    <a16:creationId xmlns:a16="http://schemas.microsoft.com/office/drawing/2014/main" id="{C2B9805E-64FC-254D-F81F-0FEF6C3181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228763" y="3360738"/>
                <a:ext cx="868363" cy="107950"/>
              </a:xfrm>
              <a:prstGeom prst="rect">
                <a:avLst/>
              </a:prstGeom>
              <a:solidFill>
                <a:srgbClr val="EB5055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5" name="Rectangle 136">
                <a:extLst>
                  <a:ext uri="{FF2B5EF4-FFF2-40B4-BE49-F238E27FC236}">
                    <a16:creationId xmlns:a16="http://schemas.microsoft.com/office/drawing/2014/main" id="{3BD9CF35-F9C4-1758-5F78-1E1FDEB306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214350" y="1423988"/>
                <a:ext cx="1882775" cy="50800"/>
              </a:xfrm>
              <a:prstGeom prst="rect">
                <a:avLst/>
              </a:prstGeom>
              <a:solidFill>
                <a:srgbClr val="A7A9AC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6" name="Rectangle 137">
                <a:extLst>
                  <a:ext uri="{FF2B5EF4-FFF2-40B4-BE49-F238E27FC236}">
                    <a16:creationId xmlns:a16="http://schemas.microsoft.com/office/drawing/2014/main" id="{466F1001-1B24-A587-4573-B0B486B023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214350" y="1619250"/>
                <a:ext cx="1882775" cy="57150"/>
              </a:xfrm>
              <a:prstGeom prst="rect">
                <a:avLst/>
              </a:prstGeom>
              <a:solidFill>
                <a:srgbClr val="A7A9AC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7" name="Rectangle 138">
                <a:extLst>
                  <a:ext uri="{FF2B5EF4-FFF2-40B4-BE49-F238E27FC236}">
                    <a16:creationId xmlns:a16="http://schemas.microsoft.com/office/drawing/2014/main" id="{6EFE2AFF-EF28-F96C-8A68-95DD67B9E4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214350" y="1822450"/>
                <a:ext cx="1882775" cy="50800"/>
              </a:xfrm>
              <a:prstGeom prst="rect">
                <a:avLst/>
              </a:prstGeom>
              <a:solidFill>
                <a:srgbClr val="A7A9AC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8" name="Rectangle 139">
                <a:extLst>
                  <a:ext uri="{FF2B5EF4-FFF2-40B4-BE49-F238E27FC236}">
                    <a16:creationId xmlns:a16="http://schemas.microsoft.com/office/drawing/2014/main" id="{063BDC40-F102-570E-D12D-6DDA43818D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214350" y="2019300"/>
                <a:ext cx="1882775" cy="57150"/>
              </a:xfrm>
              <a:prstGeom prst="rect">
                <a:avLst/>
              </a:prstGeom>
              <a:solidFill>
                <a:srgbClr val="A7A9AC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9" name="Rectangle 140">
                <a:extLst>
                  <a:ext uri="{FF2B5EF4-FFF2-40B4-BE49-F238E27FC236}">
                    <a16:creationId xmlns:a16="http://schemas.microsoft.com/office/drawing/2014/main" id="{B786F902-72B3-7049-698F-0F72F30328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214350" y="2220913"/>
                <a:ext cx="1882775" cy="57150"/>
              </a:xfrm>
              <a:prstGeom prst="rect">
                <a:avLst/>
              </a:prstGeom>
              <a:solidFill>
                <a:srgbClr val="A7A9AC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0" name="Rectangle 141">
                <a:extLst>
                  <a:ext uri="{FF2B5EF4-FFF2-40B4-BE49-F238E27FC236}">
                    <a16:creationId xmlns:a16="http://schemas.microsoft.com/office/drawing/2014/main" id="{CD04E998-C926-2689-379D-36363496BE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214350" y="2424113"/>
                <a:ext cx="1882775" cy="50800"/>
              </a:xfrm>
              <a:prstGeom prst="rect">
                <a:avLst/>
              </a:prstGeom>
              <a:solidFill>
                <a:srgbClr val="A7A9AC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1" name="Rectangle 142">
                <a:extLst>
                  <a:ext uri="{FF2B5EF4-FFF2-40B4-BE49-F238E27FC236}">
                    <a16:creationId xmlns:a16="http://schemas.microsoft.com/office/drawing/2014/main" id="{A70030F6-76B2-6186-DA21-B93249A1AF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214350" y="2619375"/>
                <a:ext cx="1882775" cy="57150"/>
              </a:xfrm>
              <a:prstGeom prst="rect">
                <a:avLst/>
              </a:prstGeom>
              <a:solidFill>
                <a:srgbClr val="A7A9AC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2" name="Rectangle 143">
                <a:extLst>
                  <a:ext uri="{FF2B5EF4-FFF2-40B4-BE49-F238E27FC236}">
                    <a16:creationId xmlns:a16="http://schemas.microsoft.com/office/drawing/2014/main" id="{DD00366B-AE8E-241A-16B9-2852C2C1A7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214350" y="2822575"/>
                <a:ext cx="1882775" cy="50800"/>
              </a:xfrm>
              <a:prstGeom prst="rect">
                <a:avLst/>
              </a:prstGeom>
              <a:solidFill>
                <a:srgbClr val="A7A9AC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3" name="Rectangle 144">
                <a:extLst>
                  <a:ext uri="{FF2B5EF4-FFF2-40B4-BE49-F238E27FC236}">
                    <a16:creationId xmlns:a16="http://schemas.microsoft.com/office/drawing/2014/main" id="{3E5747B3-D10C-B489-4384-A3D78E2DA1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214350" y="3025775"/>
                <a:ext cx="1882775" cy="50800"/>
              </a:xfrm>
              <a:prstGeom prst="rect">
                <a:avLst/>
              </a:prstGeom>
              <a:solidFill>
                <a:srgbClr val="A7A9AC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4" name="Rectangle 145">
                <a:extLst>
                  <a:ext uri="{FF2B5EF4-FFF2-40B4-BE49-F238E27FC236}">
                    <a16:creationId xmlns:a16="http://schemas.microsoft.com/office/drawing/2014/main" id="{4D4F49F9-5509-E46B-EE04-DA244E03D1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511213" y="1006475"/>
                <a:ext cx="1325563" cy="106362"/>
              </a:xfrm>
              <a:prstGeom prst="rect">
                <a:avLst/>
              </a:prstGeom>
              <a:solidFill>
                <a:srgbClr val="A7A9AC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5" name="Freeform 146">
                <a:extLst>
                  <a:ext uri="{FF2B5EF4-FFF2-40B4-BE49-F238E27FC236}">
                    <a16:creationId xmlns:a16="http://schemas.microsoft.com/office/drawing/2014/main" id="{4B943119-9B6B-2F1A-873C-57A821B1D9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915900" y="3214688"/>
                <a:ext cx="595313" cy="557212"/>
              </a:xfrm>
              <a:custGeom>
                <a:avLst/>
                <a:gdLst>
                  <a:gd name="T0" fmla="*/ 375 w 375"/>
                  <a:gd name="T1" fmla="*/ 0 h 351"/>
                  <a:gd name="T2" fmla="*/ 0 w 375"/>
                  <a:gd name="T3" fmla="*/ 0 h 351"/>
                  <a:gd name="T4" fmla="*/ 367 w 375"/>
                  <a:gd name="T5" fmla="*/ 351 h 351"/>
                  <a:gd name="T6" fmla="*/ 375 w 375"/>
                  <a:gd name="T7" fmla="*/ 0 h 3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75" h="351">
                    <a:moveTo>
                      <a:pt x="375" y="0"/>
                    </a:moveTo>
                    <a:lnTo>
                      <a:pt x="0" y="0"/>
                    </a:lnTo>
                    <a:lnTo>
                      <a:pt x="367" y="351"/>
                    </a:lnTo>
                    <a:lnTo>
                      <a:pt x="375" y="0"/>
                    </a:lnTo>
                    <a:close/>
                  </a:path>
                </a:pathLst>
              </a:custGeom>
              <a:solidFill>
                <a:srgbClr val="BCBCB8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6" name="Freeform 147">
                <a:extLst>
                  <a:ext uri="{FF2B5EF4-FFF2-40B4-BE49-F238E27FC236}">
                    <a16:creationId xmlns:a16="http://schemas.microsoft.com/office/drawing/2014/main" id="{15170CB0-5F13-202A-36A4-F0E8FE41CA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915900" y="3214688"/>
                <a:ext cx="595313" cy="557212"/>
              </a:xfrm>
              <a:custGeom>
                <a:avLst/>
                <a:gdLst>
                  <a:gd name="T0" fmla="*/ 375 w 375"/>
                  <a:gd name="T1" fmla="*/ 0 h 351"/>
                  <a:gd name="T2" fmla="*/ 0 w 375"/>
                  <a:gd name="T3" fmla="*/ 0 h 351"/>
                  <a:gd name="T4" fmla="*/ 367 w 375"/>
                  <a:gd name="T5" fmla="*/ 351 h 351"/>
                  <a:gd name="T6" fmla="*/ 375 w 375"/>
                  <a:gd name="T7" fmla="*/ 0 h 3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75" h="351">
                    <a:moveTo>
                      <a:pt x="375" y="0"/>
                    </a:moveTo>
                    <a:lnTo>
                      <a:pt x="0" y="0"/>
                    </a:lnTo>
                    <a:lnTo>
                      <a:pt x="367" y="351"/>
                    </a:lnTo>
                    <a:lnTo>
                      <a:pt x="375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7" name="Freeform 148">
                <a:extLst>
                  <a:ext uri="{FF2B5EF4-FFF2-40B4-BE49-F238E27FC236}">
                    <a16:creationId xmlns:a16="http://schemas.microsoft.com/office/drawing/2014/main" id="{165D2AA2-03B5-5BF6-3119-4EE8A532EF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915900" y="3214688"/>
                <a:ext cx="582613" cy="557212"/>
              </a:xfrm>
              <a:custGeom>
                <a:avLst/>
                <a:gdLst>
                  <a:gd name="T0" fmla="*/ 351 w 367"/>
                  <a:gd name="T1" fmla="*/ 20 h 351"/>
                  <a:gd name="T2" fmla="*/ 0 w 367"/>
                  <a:gd name="T3" fmla="*/ 0 h 351"/>
                  <a:gd name="T4" fmla="*/ 367 w 367"/>
                  <a:gd name="T5" fmla="*/ 351 h 351"/>
                  <a:gd name="T6" fmla="*/ 351 w 367"/>
                  <a:gd name="T7" fmla="*/ 20 h 3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67" h="351">
                    <a:moveTo>
                      <a:pt x="351" y="20"/>
                    </a:moveTo>
                    <a:lnTo>
                      <a:pt x="0" y="0"/>
                    </a:lnTo>
                    <a:lnTo>
                      <a:pt x="367" y="351"/>
                    </a:lnTo>
                    <a:lnTo>
                      <a:pt x="351" y="20"/>
                    </a:lnTo>
                    <a:close/>
                  </a:path>
                </a:pathLst>
              </a:custGeom>
              <a:solidFill>
                <a:srgbClr val="F2EFE9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8" name="Rectangle 149">
                <a:extLst>
                  <a:ext uri="{FF2B5EF4-FFF2-40B4-BE49-F238E27FC236}">
                    <a16:creationId xmlns:a16="http://schemas.microsoft.com/office/drawing/2014/main" id="{88989D10-A98C-4919-D2E5-46695AD88A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82663" y="366713"/>
                <a:ext cx="944563" cy="290512"/>
              </a:xfrm>
              <a:prstGeom prst="rect">
                <a:avLst/>
              </a:prstGeom>
              <a:solidFill>
                <a:srgbClr val="1E1E1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87" name="Group 345">
              <a:extLst>
                <a:ext uri="{FF2B5EF4-FFF2-40B4-BE49-F238E27FC236}">
                  <a16:creationId xmlns:a16="http://schemas.microsoft.com/office/drawing/2014/main" id="{4C9113A7-5F0D-8ECA-054B-29E8B5E2B653}"/>
                </a:ext>
              </a:extLst>
            </p:cNvPr>
            <p:cNvGrpSpPr/>
            <p:nvPr/>
          </p:nvGrpSpPr>
          <p:grpSpPr>
            <a:xfrm>
              <a:off x="16812468" y="5100802"/>
              <a:ext cx="833793" cy="1108289"/>
              <a:chOff x="9916767" y="11659096"/>
              <a:chExt cx="1032769" cy="1372771"/>
            </a:xfrm>
          </p:grpSpPr>
          <p:sp>
            <p:nvSpPr>
              <p:cNvPr id="132" name="Freeform 1092">
                <a:extLst>
                  <a:ext uri="{FF2B5EF4-FFF2-40B4-BE49-F238E27FC236}">
                    <a16:creationId xmlns:a16="http://schemas.microsoft.com/office/drawing/2014/main" id="{3D8FE681-EF98-D3AB-AB71-5D2699B7CC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16767" y="12943702"/>
                <a:ext cx="75568" cy="88165"/>
              </a:xfrm>
              <a:custGeom>
                <a:avLst/>
                <a:gdLst>
                  <a:gd name="T0" fmla="*/ 3 w 26"/>
                  <a:gd name="T1" fmla="*/ 0 h 29"/>
                  <a:gd name="T2" fmla="*/ 3 w 26"/>
                  <a:gd name="T3" fmla="*/ 0 h 29"/>
                  <a:gd name="T4" fmla="*/ 3 w 26"/>
                  <a:gd name="T5" fmla="*/ 25 h 29"/>
                  <a:gd name="T6" fmla="*/ 25 w 26"/>
                  <a:gd name="T7" fmla="*/ 13 h 29"/>
                  <a:gd name="T8" fmla="*/ 3 w 26"/>
                  <a:gd name="T9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29">
                    <a:moveTo>
                      <a:pt x="3" y="0"/>
                    </a:moveTo>
                    <a:lnTo>
                      <a:pt x="3" y="0"/>
                    </a:lnTo>
                    <a:cubicBezTo>
                      <a:pt x="3" y="4"/>
                      <a:pt x="0" y="22"/>
                      <a:pt x="3" y="25"/>
                    </a:cubicBezTo>
                    <a:cubicBezTo>
                      <a:pt x="3" y="28"/>
                      <a:pt x="22" y="13"/>
                      <a:pt x="25" y="13"/>
                    </a:cubicBezTo>
                    <a:cubicBezTo>
                      <a:pt x="22" y="7"/>
                      <a:pt x="13" y="0"/>
                      <a:pt x="3" y="0"/>
                    </a:cubicBezTo>
                  </a:path>
                </a:pathLst>
              </a:custGeom>
              <a:solidFill>
                <a:srgbClr val="FCB415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243770" tIns="121885" rIns="243770" bIns="121885" anchor="ctr"/>
              <a:lstStyle/>
              <a:p>
                <a:endParaRPr lang="en-US" dirty="0"/>
              </a:p>
            </p:txBody>
          </p:sp>
          <p:sp>
            <p:nvSpPr>
              <p:cNvPr id="133" name="Freeform 1093">
                <a:extLst>
                  <a:ext uri="{FF2B5EF4-FFF2-40B4-BE49-F238E27FC236}">
                    <a16:creationId xmlns:a16="http://schemas.microsoft.com/office/drawing/2014/main" id="{A258746C-70A4-A74D-6DA5-0BADE1529C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67144" y="11759852"/>
                <a:ext cx="692717" cy="944566"/>
              </a:xfrm>
              <a:custGeom>
                <a:avLst/>
                <a:gdLst>
                  <a:gd name="T0" fmla="*/ 12 w 243"/>
                  <a:gd name="T1" fmla="*/ 327 h 331"/>
                  <a:gd name="T2" fmla="*/ 12 w 243"/>
                  <a:gd name="T3" fmla="*/ 327 h 331"/>
                  <a:gd name="T4" fmla="*/ 18 w 243"/>
                  <a:gd name="T5" fmla="*/ 330 h 331"/>
                  <a:gd name="T6" fmla="*/ 242 w 243"/>
                  <a:gd name="T7" fmla="*/ 15 h 331"/>
                  <a:gd name="T8" fmla="*/ 224 w 243"/>
                  <a:gd name="T9" fmla="*/ 0 h 331"/>
                  <a:gd name="T10" fmla="*/ 0 w 243"/>
                  <a:gd name="T11" fmla="*/ 315 h 331"/>
                  <a:gd name="T12" fmla="*/ 9 w 243"/>
                  <a:gd name="T13" fmla="*/ 321 h 331"/>
                  <a:gd name="T14" fmla="*/ 12 w 243"/>
                  <a:gd name="T15" fmla="*/ 327 h 3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3" h="331">
                    <a:moveTo>
                      <a:pt x="12" y="327"/>
                    </a:moveTo>
                    <a:lnTo>
                      <a:pt x="12" y="327"/>
                    </a:lnTo>
                    <a:cubicBezTo>
                      <a:pt x="15" y="327"/>
                      <a:pt x="15" y="330"/>
                      <a:pt x="18" y="330"/>
                    </a:cubicBezTo>
                    <a:cubicBezTo>
                      <a:pt x="242" y="15"/>
                      <a:pt x="242" y="15"/>
                      <a:pt x="242" y="15"/>
                    </a:cubicBezTo>
                    <a:cubicBezTo>
                      <a:pt x="224" y="0"/>
                      <a:pt x="224" y="0"/>
                      <a:pt x="224" y="0"/>
                    </a:cubicBezTo>
                    <a:cubicBezTo>
                      <a:pt x="0" y="315"/>
                      <a:pt x="0" y="315"/>
                      <a:pt x="0" y="315"/>
                    </a:cubicBezTo>
                    <a:cubicBezTo>
                      <a:pt x="9" y="321"/>
                      <a:pt x="9" y="321"/>
                      <a:pt x="9" y="321"/>
                    </a:cubicBezTo>
                    <a:lnTo>
                      <a:pt x="12" y="327"/>
                    </a:lnTo>
                  </a:path>
                </a:pathLst>
              </a:custGeom>
              <a:solidFill>
                <a:srgbClr val="FCB415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243770" tIns="121885" rIns="243770" bIns="121885" anchor="ctr"/>
              <a:lstStyle/>
              <a:p>
                <a:endParaRPr lang="en-US" dirty="0"/>
              </a:p>
            </p:txBody>
          </p:sp>
          <p:sp>
            <p:nvSpPr>
              <p:cNvPr id="134" name="Freeform 1094">
                <a:extLst>
                  <a:ext uri="{FF2B5EF4-FFF2-40B4-BE49-F238E27FC236}">
                    <a16:creationId xmlns:a16="http://schemas.microsoft.com/office/drawing/2014/main" id="{9AD2895F-1090-0D09-FD7A-2CD5291B2D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0497" y="11848010"/>
                <a:ext cx="705308" cy="944560"/>
              </a:xfrm>
              <a:custGeom>
                <a:avLst/>
                <a:gdLst>
                  <a:gd name="T0" fmla="*/ 6 w 246"/>
                  <a:gd name="T1" fmla="*/ 318 h 331"/>
                  <a:gd name="T2" fmla="*/ 6 w 246"/>
                  <a:gd name="T3" fmla="*/ 318 h 331"/>
                  <a:gd name="T4" fmla="*/ 18 w 246"/>
                  <a:gd name="T5" fmla="*/ 327 h 331"/>
                  <a:gd name="T6" fmla="*/ 21 w 246"/>
                  <a:gd name="T7" fmla="*/ 330 h 331"/>
                  <a:gd name="T8" fmla="*/ 245 w 246"/>
                  <a:gd name="T9" fmla="*/ 12 h 331"/>
                  <a:gd name="T10" fmla="*/ 224 w 246"/>
                  <a:gd name="T11" fmla="*/ 0 h 331"/>
                  <a:gd name="T12" fmla="*/ 0 w 246"/>
                  <a:gd name="T13" fmla="*/ 315 h 331"/>
                  <a:gd name="T14" fmla="*/ 3 w 246"/>
                  <a:gd name="T15" fmla="*/ 315 h 331"/>
                  <a:gd name="T16" fmla="*/ 6 w 246"/>
                  <a:gd name="T17" fmla="*/ 318 h 3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6" h="331">
                    <a:moveTo>
                      <a:pt x="6" y="318"/>
                    </a:moveTo>
                    <a:lnTo>
                      <a:pt x="6" y="318"/>
                    </a:lnTo>
                    <a:cubicBezTo>
                      <a:pt x="18" y="327"/>
                      <a:pt x="18" y="327"/>
                      <a:pt x="18" y="327"/>
                    </a:cubicBezTo>
                    <a:cubicBezTo>
                      <a:pt x="18" y="327"/>
                      <a:pt x="18" y="327"/>
                      <a:pt x="21" y="330"/>
                    </a:cubicBezTo>
                    <a:cubicBezTo>
                      <a:pt x="245" y="12"/>
                      <a:pt x="245" y="12"/>
                      <a:pt x="245" y="12"/>
                    </a:cubicBezTo>
                    <a:cubicBezTo>
                      <a:pt x="224" y="0"/>
                      <a:pt x="224" y="0"/>
                      <a:pt x="224" y="0"/>
                    </a:cubicBezTo>
                    <a:cubicBezTo>
                      <a:pt x="0" y="315"/>
                      <a:pt x="0" y="315"/>
                      <a:pt x="0" y="315"/>
                    </a:cubicBezTo>
                    <a:lnTo>
                      <a:pt x="3" y="315"/>
                    </a:lnTo>
                    <a:lnTo>
                      <a:pt x="6" y="318"/>
                    </a:lnTo>
                  </a:path>
                </a:pathLst>
              </a:custGeom>
              <a:solidFill>
                <a:srgbClr val="FCB415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243770" tIns="121885" rIns="243770" bIns="121885" anchor="ctr"/>
              <a:lstStyle/>
              <a:p>
                <a:endParaRPr lang="en-US" dirty="0"/>
              </a:p>
            </p:txBody>
          </p:sp>
          <p:sp>
            <p:nvSpPr>
              <p:cNvPr id="135" name="Freeform 1095">
                <a:extLst>
                  <a:ext uri="{FF2B5EF4-FFF2-40B4-BE49-F238E27FC236}">
                    <a16:creationId xmlns:a16="http://schemas.microsoft.com/office/drawing/2014/main" id="{7880F535-46BD-BE78-105D-F79E6AE6FE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672451" y="11659096"/>
                <a:ext cx="277085" cy="239294"/>
              </a:xfrm>
              <a:custGeom>
                <a:avLst/>
                <a:gdLst>
                  <a:gd name="T0" fmla="*/ 88 w 95"/>
                  <a:gd name="T1" fmla="*/ 36 h 82"/>
                  <a:gd name="T2" fmla="*/ 88 w 95"/>
                  <a:gd name="T3" fmla="*/ 36 h 82"/>
                  <a:gd name="T4" fmla="*/ 39 w 95"/>
                  <a:gd name="T5" fmla="*/ 2 h 82"/>
                  <a:gd name="T6" fmla="*/ 30 w 95"/>
                  <a:gd name="T7" fmla="*/ 0 h 82"/>
                  <a:gd name="T8" fmla="*/ 21 w 95"/>
                  <a:gd name="T9" fmla="*/ 0 h 82"/>
                  <a:gd name="T10" fmla="*/ 0 w 95"/>
                  <a:gd name="T11" fmla="*/ 27 h 82"/>
                  <a:gd name="T12" fmla="*/ 78 w 95"/>
                  <a:gd name="T13" fmla="*/ 81 h 82"/>
                  <a:gd name="T14" fmla="*/ 94 w 95"/>
                  <a:gd name="T15" fmla="*/ 54 h 82"/>
                  <a:gd name="T16" fmla="*/ 88 w 95"/>
                  <a:gd name="T17" fmla="*/ 36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5" h="82">
                    <a:moveTo>
                      <a:pt x="88" y="36"/>
                    </a:moveTo>
                    <a:lnTo>
                      <a:pt x="88" y="36"/>
                    </a:lnTo>
                    <a:cubicBezTo>
                      <a:pt x="39" y="2"/>
                      <a:pt x="39" y="2"/>
                      <a:pt x="39" y="2"/>
                    </a:cubicBezTo>
                    <a:cubicBezTo>
                      <a:pt x="36" y="0"/>
                      <a:pt x="33" y="0"/>
                      <a:pt x="30" y="0"/>
                    </a:cubicBezTo>
                    <a:cubicBezTo>
                      <a:pt x="27" y="0"/>
                      <a:pt x="24" y="0"/>
                      <a:pt x="21" y="0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78" y="81"/>
                      <a:pt x="78" y="81"/>
                      <a:pt x="78" y="81"/>
                    </a:cubicBezTo>
                    <a:cubicBezTo>
                      <a:pt x="94" y="54"/>
                      <a:pt x="94" y="54"/>
                      <a:pt x="94" y="54"/>
                    </a:cubicBezTo>
                    <a:cubicBezTo>
                      <a:pt x="94" y="48"/>
                      <a:pt x="94" y="39"/>
                      <a:pt x="88" y="36"/>
                    </a:cubicBezTo>
                  </a:path>
                </a:pathLst>
              </a:custGeom>
              <a:solidFill>
                <a:srgbClr val="FCB415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243770" tIns="121885" rIns="243770" bIns="121885" anchor="ctr"/>
              <a:lstStyle/>
              <a:p>
                <a:endParaRPr lang="en-US" dirty="0"/>
              </a:p>
            </p:txBody>
          </p:sp>
          <p:sp>
            <p:nvSpPr>
              <p:cNvPr id="136" name="Freeform 1096">
                <a:extLst>
                  <a:ext uri="{FF2B5EF4-FFF2-40B4-BE49-F238E27FC236}">
                    <a16:creationId xmlns:a16="http://schemas.microsoft.com/office/drawing/2014/main" id="{174AFD8F-875B-F55C-191B-775EADA119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181258" y="11923578"/>
                <a:ext cx="692708" cy="931969"/>
              </a:xfrm>
              <a:custGeom>
                <a:avLst/>
                <a:gdLst>
                  <a:gd name="T0" fmla="*/ 0 w 243"/>
                  <a:gd name="T1" fmla="*/ 315 h 325"/>
                  <a:gd name="T2" fmla="*/ 0 w 243"/>
                  <a:gd name="T3" fmla="*/ 315 h 325"/>
                  <a:gd name="T4" fmla="*/ 6 w 243"/>
                  <a:gd name="T5" fmla="*/ 318 h 325"/>
                  <a:gd name="T6" fmla="*/ 9 w 243"/>
                  <a:gd name="T7" fmla="*/ 318 h 325"/>
                  <a:gd name="T8" fmla="*/ 18 w 243"/>
                  <a:gd name="T9" fmla="*/ 324 h 325"/>
                  <a:gd name="T10" fmla="*/ 242 w 243"/>
                  <a:gd name="T11" fmla="*/ 12 h 325"/>
                  <a:gd name="T12" fmla="*/ 227 w 243"/>
                  <a:gd name="T13" fmla="*/ 0 h 325"/>
                  <a:gd name="T14" fmla="*/ 0 w 243"/>
                  <a:gd name="T15" fmla="*/ 315 h 3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3" h="325">
                    <a:moveTo>
                      <a:pt x="0" y="315"/>
                    </a:moveTo>
                    <a:lnTo>
                      <a:pt x="0" y="315"/>
                    </a:lnTo>
                    <a:cubicBezTo>
                      <a:pt x="3" y="315"/>
                      <a:pt x="6" y="315"/>
                      <a:pt x="6" y="318"/>
                    </a:cubicBezTo>
                    <a:cubicBezTo>
                      <a:pt x="9" y="318"/>
                      <a:pt x="9" y="318"/>
                      <a:pt x="9" y="318"/>
                    </a:cubicBezTo>
                    <a:cubicBezTo>
                      <a:pt x="18" y="324"/>
                      <a:pt x="18" y="324"/>
                      <a:pt x="18" y="324"/>
                    </a:cubicBezTo>
                    <a:cubicBezTo>
                      <a:pt x="242" y="12"/>
                      <a:pt x="242" y="12"/>
                      <a:pt x="242" y="12"/>
                    </a:cubicBezTo>
                    <a:cubicBezTo>
                      <a:pt x="227" y="0"/>
                      <a:pt x="227" y="0"/>
                      <a:pt x="227" y="0"/>
                    </a:cubicBezTo>
                    <a:lnTo>
                      <a:pt x="0" y="315"/>
                    </a:lnTo>
                  </a:path>
                </a:pathLst>
              </a:custGeom>
              <a:solidFill>
                <a:srgbClr val="FCB415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243770" tIns="121885" rIns="243770" bIns="121885" anchor="ctr"/>
              <a:lstStyle/>
              <a:p>
                <a:endParaRPr lang="en-US" dirty="0"/>
              </a:p>
            </p:txBody>
          </p:sp>
          <p:sp>
            <p:nvSpPr>
              <p:cNvPr id="137" name="Freeform 1097">
                <a:extLst>
                  <a:ext uri="{FF2B5EF4-FFF2-40B4-BE49-F238E27FC236}">
                    <a16:creationId xmlns:a16="http://schemas.microsoft.com/office/drawing/2014/main" id="{FB889DE3-2875-F331-E74B-A04B37BE5C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41956" y="12729603"/>
                <a:ext cx="239306" cy="239285"/>
              </a:xfrm>
              <a:custGeom>
                <a:avLst/>
                <a:gdLst>
                  <a:gd name="T0" fmla="*/ 78 w 85"/>
                  <a:gd name="T1" fmla="*/ 48 h 83"/>
                  <a:gd name="T2" fmla="*/ 78 w 85"/>
                  <a:gd name="T3" fmla="*/ 48 h 83"/>
                  <a:gd name="T4" fmla="*/ 51 w 85"/>
                  <a:gd name="T5" fmla="*/ 27 h 83"/>
                  <a:gd name="T6" fmla="*/ 42 w 85"/>
                  <a:gd name="T7" fmla="*/ 21 h 83"/>
                  <a:gd name="T8" fmla="*/ 15 w 85"/>
                  <a:gd name="T9" fmla="*/ 3 h 83"/>
                  <a:gd name="T10" fmla="*/ 15 w 85"/>
                  <a:gd name="T11" fmla="*/ 0 h 83"/>
                  <a:gd name="T12" fmla="*/ 12 w 85"/>
                  <a:gd name="T13" fmla="*/ 0 h 83"/>
                  <a:gd name="T14" fmla="*/ 6 w 85"/>
                  <a:gd name="T15" fmla="*/ 15 h 83"/>
                  <a:gd name="T16" fmla="*/ 3 w 85"/>
                  <a:gd name="T17" fmla="*/ 21 h 83"/>
                  <a:gd name="T18" fmla="*/ 0 w 85"/>
                  <a:gd name="T19" fmla="*/ 57 h 83"/>
                  <a:gd name="T20" fmla="*/ 33 w 85"/>
                  <a:gd name="T21" fmla="*/ 82 h 83"/>
                  <a:gd name="T22" fmla="*/ 63 w 85"/>
                  <a:gd name="T23" fmla="*/ 63 h 83"/>
                  <a:gd name="T24" fmla="*/ 69 w 85"/>
                  <a:gd name="T25" fmla="*/ 60 h 83"/>
                  <a:gd name="T26" fmla="*/ 84 w 85"/>
                  <a:gd name="T27" fmla="*/ 51 h 83"/>
                  <a:gd name="T28" fmla="*/ 81 w 85"/>
                  <a:gd name="T29" fmla="*/ 48 h 83"/>
                  <a:gd name="T30" fmla="*/ 78 w 85"/>
                  <a:gd name="T31" fmla="*/ 48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85" h="83">
                    <a:moveTo>
                      <a:pt x="78" y="48"/>
                    </a:moveTo>
                    <a:lnTo>
                      <a:pt x="78" y="48"/>
                    </a:lnTo>
                    <a:cubicBezTo>
                      <a:pt x="69" y="45"/>
                      <a:pt x="57" y="36"/>
                      <a:pt x="51" y="27"/>
                    </a:cubicBezTo>
                    <a:cubicBezTo>
                      <a:pt x="42" y="21"/>
                      <a:pt x="42" y="21"/>
                      <a:pt x="42" y="21"/>
                    </a:cubicBezTo>
                    <a:cubicBezTo>
                      <a:pt x="33" y="18"/>
                      <a:pt x="21" y="9"/>
                      <a:pt x="15" y="3"/>
                    </a:cubicBezTo>
                    <a:lnTo>
                      <a:pt x="15" y="0"/>
                    </a:lnTo>
                    <a:cubicBezTo>
                      <a:pt x="12" y="0"/>
                      <a:pt x="12" y="0"/>
                      <a:pt x="12" y="0"/>
                    </a:cubicBezTo>
                    <a:cubicBezTo>
                      <a:pt x="9" y="0"/>
                      <a:pt x="6" y="6"/>
                      <a:pt x="6" y="15"/>
                    </a:cubicBezTo>
                    <a:cubicBezTo>
                      <a:pt x="3" y="21"/>
                      <a:pt x="3" y="21"/>
                      <a:pt x="3" y="21"/>
                    </a:cubicBezTo>
                    <a:cubicBezTo>
                      <a:pt x="0" y="57"/>
                      <a:pt x="0" y="57"/>
                      <a:pt x="0" y="57"/>
                    </a:cubicBezTo>
                    <a:cubicBezTo>
                      <a:pt x="9" y="60"/>
                      <a:pt x="24" y="66"/>
                      <a:pt x="33" y="82"/>
                    </a:cubicBezTo>
                    <a:cubicBezTo>
                      <a:pt x="63" y="63"/>
                      <a:pt x="63" y="63"/>
                      <a:pt x="63" y="63"/>
                    </a:cubicBezTo>
                    <a:cubicBezTo>
                      <a:pt x="69" y="60"/>
                      <a:pt x="69" y="60"/>
                      <a:pt x="69" y="60"/>
                    </a:cubicBezTo>
                    <a:cubicBezTo>
                      <a:pt x="78" y="57"/>
                      <a:pt x="81" y="54"/>
                      <a:pt x="84" y="51"/>
                    </a:cubicBezTo>
                    <a:cubicBezTo>
                      <a:pt x="81" y="48"/>
                      <a:pt x="81" y="48"/>
                      <a:pt x="81" y="48"/>
                    </a:cubicBezTo>
                    <a:cubicBezTo>
                      <a:pt x="81" y="48"/>
                      <a:pt x="81" y="48"/>
                      <a:pt x="78" y="48"/>
                    </a:cubicBezTo>
                  </a:path>
                </a:pathLst>
              </a:custGeom>
              <a:solidFill>
                <a:srgbClr val="FCB415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243770" tIns="121885" rIns="243770" bIns="121885" anchor="ctr"/>
              <a:lstStyle/>
              <a:p>
                <a:endParaRPr lang="en-US" dirty="0"/>
              </a:p>
            </p:txBody>
          </p:sp>
        </p:grpSp>
        <p:grpSp>
          <p:nvGrpSpPr>
            <p:cNvPr id="88" name="Group 3">
              <a:extLst>
                <a:ext uri="{FF2B5EF4-FFF2-40B4-BE49-F238E27FC236}">
                  <a16:creationId xmlns:a16="http://schemas.microsoft.com/office/drawing/2014/main" id="{A1FE44DF-D4A3-5727-76B8-BC128C6147F9}"/>
                </a:ext>
              </a:extLst>
            </p:cNvPr>
            <p:cNvGrpSpPr/>
            <p:nvPr/>
          </p:nvGrpSpPr>
          <p:grpSpPr>
            <a:xfrm>
              <a:off x="18895531" y="6115570"/>
              <a:ext cx="1115835" cy="604168"/>
              <a:chOff x="17801829" y="5891398"/>
              <a:chExt cx="954592" cy="516864"/>
            </a:xfrm>
          </p:grpSpPr>
          <p:sp>
            <p:nvSpPr>
              <p:cNvPr id="130" name="Freeform 279">
                <a:extLst>
                  <a:ext uri="{FF2B5EF4-FFF2-40B4-BE49-F238E27FC236}">
                    <a16:creationId xmlns:a16="http://schemas.microsoft.com/office/drawing/2014/main" id="{7D64EE1D-8811-7A63-C348-5ABA27EF68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801829" y="5891398"/>
                <a:ext cx="954592" cy="516864"/>
              </a:xfrm>
              <a:custGeom>
                <a:avLst/>
                <a:gdLst>
                  <a:gd name="T0" fmla="*/ 115 w 167"/>
                  <a:gd name="T1" fmla="*/ 42 h 88"/>
                  <a:gd name="T2" fmla="*/ 117 w 167"/>
                  <a:gd name="T3" fmla="*/ 33 h 88"/>
                  <a:gd name="T4" fmla="*/ 83 w 167"/>
                  <a:gd name="T5" fmla="*/ 0 h 88"/>
                  <a:gd name="T6" fmla="*/ 50 w 167"/>
                  <a:gd name="T7" fmla="*/ 33 h 88"/>
                  <a:gd name="T8" fmla="*/ 51 w 167"/>
                  <a:gd name="T9" fmla="*/ 42 h 88"/>
                  <a:gd name="T10" fmla="*/ 0 w 167"/>
                  <a:gd name="T11" fmla="*/ 42 h 88"/>
                  <a:gd name="T12" fmla="*/ 0 w 167"/>
                  <a:gd name="T13" fmla="*/ 88 h 88"/>
                  <a:gd name="T14" fmla="*/ 167 w 167"/>
                  <a:gd name="T15" fmla="*/ 88 h 88"/>
                  <a:gd name="T16" fmla="*/ 167 w 167"/>
                  <a:gd name="T17" fmla="*/ 42 h 88"/>
                  <a:gd name="T18" fmla="*/ 115 w 167"/>
                  <a:gd name="T19" fmla="*/ 42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7" h="88">
                    <a:moveTo>
                      <a:pt x="115" y="42"/>
                    </a:moveTo>
                    <a:cubicBezTo>
                      <a:pt x="116" y="39"/>
                      <a:pt x="117" y="36"/>
                      <a:pt x="117" y="33"/>
                    </a:cubicBezTo>
                    <a:cubicBezTo>
                      <a:pt x="117" y="15"/>
                      <a:pt x="102" y="0"/>
                      <a:pt x="83" y="0"/>
                    </a:cubicBezTo>
                    <a:cubicBezTo>
                      <a:pt x="65" y="0"/>
                      <a:pt x="50" y="15"/>
                      <a:pt x="50" y="33"/>
                    </a:cubicBezTo>
                    <a:cubicBezTo>
                      <a:pt x="50" y="36"/>
                      <a:pt x="51" y="39"/>
                      <a:pt x="51" y="42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0" y="88"/>
                      <a:pt x="0" y="88"/>
                      <a:pt x="0" y="88"/>
                    </a:cubicBezTo>
                    <a:cubicBezTo>
                      <a:pt x="167" y="88"/>
                      <a:pt x="167" y="88"/>
                      <a:pt x="167" y="88"/>
                    </a:cubicBezTo>
                    <a:cubicBezTo>
                      <a:pt x="167" y="42"/>
                      <a:pt x="167" y="42"/>
                      <a:pt x="167" y="42"/>
                    </a:cubicBezTo>
                    <a:lnTo>
                      <a:pt x="115" y="42"/>
                    </a:lnTo>
                    <a:close/>
                  </a:path>
                </a:pathLst>
              </a:custGeom>
              <a:solidFill>
                <a:srgbClr val="FFB033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1" name="Oval 280">
                <a:extLst>
                  <a:ext uri="{FF2B5EF4-FFF2-40B4-BE49-F238E27FC236}">
                    <a16:creationId xmlns:a16="http://schemas.microsoft.com/office/drawing/2014/main" id="{3CFE5916-1C24-FD26-2DBB-6D291C0360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167266" y="5973356"/>
                <a:ext cx="229951" cy="230011"/>
              </a:xfrm>
              <a:prstGeom prst="ellipse">
                <a:avLst/>
              </a:prstGeom>
              <a:solidFill>
                <a:srgbClr val="000529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89" name="Group 4">
              <a:extLst>
                <a:ext uri="{FF2B5EF4-FFF2-40B4-BE49-F238E27FC236}">
                  <a16:creationId xmlns:a16="http://schemas.microsoft.com/office/drawing/2014/main" id="{2BC3C663-9F34-4B2E-A3C0-6269755867BC}"/>
                </a:ext>
              </a:extLst>
            </p:cNvPr>
            <p:cNvGrpSpPr/>
            <p:nvPr/>
          </p:nvGrpSpPr>
          <p:grpSpPr>
            <a:xfrm rot="19385170">
              <a:off x="15051631" y="5925970"/>
              <a:ext cx="926167" cy="1329835"/>
              <a:chOff x="18561758" y="2385889"/>
              <a:chExt cx="2160750" cy="3102509"/>
            </a:xfrm>
          </p:grpSpPr>
          <p:sp>
            <p:nvSpPr>
              <p:cNvPr id="106" name="Freeform 277">
                <a:extLst>
                  <a:ext uri="{FF2B5EF4-FFF2-40B4-BE49-F238E27FC236}">
                    <a16:creationId xmlns:a16="http://schemas.microsoft.com/office/drawing/2014/main" id="{AE44FC1E-65BF-362D-9162-599A3E1C1B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561758" y="2385889"/>
                <a:ext cx="2160750" cy="3102509"/>
              </a:xfrm>
              <a:custGeom>
                <a:avLst/>
                <a:gdLst>
                  <a:gd name="T0" fmla="*/ 0 w 366"/>
                  <a:gd name="T1" fmla="*/ 494 h 527"/>
                  <a:gd name="T2" fmla="*/ 34 w 366"/>
                  <a:gd name="T3" fmla="*/ 527 h 527"/>
                  <a:gd name="T4" fmla="*/ 333 w 366"/>
                  <a:gd name="T5" fmla="*/ 527 h 527"/>
                  <a:gd name="T6" fmla="*/ 366 w 366"/>
                  <a:gd name="T7" fmla="*/ 494 h 527"/>
                  <a:gd name="T8" fmla="*/ 366 w 366"/>
                  <a:gd name="T9" fmla="*/ 34 h 527"/>
                  <a:gd name="T10" fmla="*/ 333 w 366"/>
                  <a:gd name="T11" fmla="*/ 0 h 527"/>
                  <a:gd name="T12" fmla="*/ 34 w 366"/>
                  <a:gd name="T13" fmla="*/ 0 h 527"/>
                  <a:gd name="T14" fmla="*/ 0 w 366"/>
                  <a:gd name="T15" fmla="*/ 34 h 527"/>
                  <a:gd name="T16" fmla="*/ 0 w 366"/>
                  <a:gd name="T17" fmla="*/ 494 h 5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66" h="527">
                    <a:moveTo>
                      <a:pt x="0" y="494"/>
                    </a:moveTo>
                    <a:cubicBezTo>
                      <a:pt x="0" y="512"/>
                      <a:pt x="15" y="527"/>
                      <a:pt x="34" y="527"/>
                    </a:cubicBezTo>
                    <a:cubicBezTo>
                      <a:pt x="333" y="527"/>
                      <a:pt x="333" y="527"/>
                      <a:pt x="333" y="527"/>
                    </a:cubicBezTo>
                    <a:cubicBezTo>
                      <a:pt x="351" y="527"/>
                      <a:pt x="366" y="512"/>
                      <a:pt x="366" y="494"/>
                    </a:cubicBezTo>
                    <a:cubicBezTo>
                      <a:pt x="366" y="34"/>
                      <a:pt x="366" y="34"/>
                      <a:pt x="366" y="34"/>
                    </a:cubicBezTo>
                    <a:cubicBezTo>
                      <a:pt x="366" y="15"/>
                      <a:pt x="351" y="0"/>
                      <a:pt x="333" y="0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15" y="0"/>
                      <a:pt x="0" y="15"/>
                      <a:pt x="0" y="34"/>
                    </a:cubicBezTo>
                    <a:lnTo>
                      <a:pt x="0" y="494"/>
                    </a:lnTo>
                    <a:close/>
                  </a:path>
                </a:pathLst>
              </a:custGeom>
              <a:solidFill>
                <a:srgbClr val="2D3539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7" name="Rectangle 278">
                <a:extLst>
                  <a:ext uri="{FF2B5EF4-FFF2-40B4-BE49-F238E27FC236}">
                    <a16:creationId xmlns:a16="http://schemas.microsoft.com/office/drawing/2014/main" id="{D8A59D0D-4468-EF0B-81F2-3FFE8D5D46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721666" y="2532620"/>
                <a:ext cx="1842254" cy="2720479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8" name="Freeform 281">
                <a:extLst>
                  <a:ext uri="{FF2B5EF4-FFF2-40B4-BE49-F238E27FC236}">
                    <a16:creationId xmlns:a16="http://schemas.microsoft.com/office/drawing/2014/main" id="{76F44994-24FB-DC37-29D6-126AD0E596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15497" y="3457953"/>
                <a:ext cx="1671773" cy="1718475"/>
              </a:xfrm>
              <a:custGeom>
                <a:avLst/>
                <a:gdLst>
                  <a:gd name="T0" fmla="*/ 278 w 283"/>
                  <a:gd name="T1" fmla="*/ 292 h 292"/>
                  <a:gd name="T2" fmla="*/ 5 w 283"/>
                  <a:gd name="T3" fmla="*/ 292 h 292"/>
                  <a:gd name="T4" fmla="*/ 0 w 283"/>
                  <a:gd name="T5" fmla="*/ 287 h 292"/>
                  <a:gd name="T6" fmla="*/ 5 w 283"/>
                  <a:gd name="T7" fmla="*/ 283 h 292"/>
                  <a:gd name="T8" fmla="*/ 274 w 283"/>
                  <a:gd name="T9" fmla="*/ 283 h 292"/>
                  <a:gd name="T10" fmla="*/ 274 w 283"/>
                  <a:gd name="T11" fmla="*/ 5 h 292"/>
                  <a:gd name="T12" fmla="*/ 278 w 283"/>
                  <a:gd name="T13" fmla="*/ 0 h 292"/>
                  <a:gd name="T14" fmla="*/ 283 w 283"/>
                  <a:gd name="T15" fmla="*/ 5 h 292"/>
                  <a:gd name="T16" fmla="*/ 283 w 283"/>
                  <a:gd name="T17" fmla="*/ 287 h 292"/>
                  <a:gd name="T18" fmla="*/ 278 w 283"/>
                  <a:gd name="T19" fmla="*/ 292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3" h="292">
                    <a:moveTo>
                      <a:pt x="278" y="292"/>
                    </a:moveTo>
                    <a:cubicBezTo>
                      <a:pt x="5" y="292"/>
                      <a:pt x="5" y="292"/>
                      <a:pt x="5" y="292"/>
                    </a:cubicBezTo>
                    <a:cubicBezTo>
                      <a:pt x="2" y="292"/>
                      <a:pt x="0" y="290"/>
                      <a:pt x="0" y="287"/>
                    </a:cubicBezTo>
                    <a:cubicBezTo>
                      <a:pt x="0" y="285"/>
                      <a:pt x="2" y="283"/>
                      <a:pt x="5" y="283"/>
                    </a:cubicBezTo>
                    <a:cubicBezTo>
                      <a:pt x="274" y="283"/>
                      <a:pt x="274" y="283"/>
                      <a:pt x="274" y="283"/>
                    </a:cubicBezTo>
                    <a:cubicBezTo>
                      <a:pt x="274" y="5"/>
                      <a:pt x="274" y="5"/>
                      <a:pt x="274" y="5"/>
                    </a:cubicBezTo>
                    <a:cubicBezTo>
                      <a:pt x="274" y="2"/>
                      <a:pt x="276" y="0"/>
                      <a:pt x="278" y="0"/>
                    </a:cubicBezTo>
                    <a:cubicBezTo>
                      <a:pt x="281" y="0"/>
                      <a:pt x="283" y="2"/>
                      <a:pt x="283" y="5"/>
                    </a:cubicBezTo>
                    <a:cubicBezTo>
                      <a:pt x="283" y="287"/>
                      <a:pt x="283" y="287"/>
                      <a:pt x="283" y="287"/>
                    </a:cubicBezTo>
                    <a:cubicBezTo>
                      <a:pt x="283" y="290"/>
                      <a:pt x="281" y="292"/>
                      <a:pt x="278" y="292"/>
                    </a:cubicBezTo>
                    <a:close/>
                  </a:path>
                </a:pathLst>
              </a:custGeom>
              <a:solidFill>
                <a:srgbClr val="BCBCBC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9" name="Freeform 282">
                <a:extLst>
                  <a:ext uri="{FF2B5EF4-FFF2-40B4-BE49-F238E27FC236}">
                    <a16:creationId xmlns:a16="http://schemas.microsoft.com/office/drawing/2014/main" id="{81CCAA4A-A26F-BB8B-452C-BC062759FF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57787" y="2822118"/>
                <a:ext cx="1433892" cy="70061"/>
              </a:xfrm>
              <a:custGeom>
                <a:avLst/>
                <a:gdLst>
                  <a:gd name="T0" fmla="*/ 243 w 243"/>
                  <a:gd name="T1" fmla="*/ 6 h 12"/>
                  <a:gd name="T2" fmla="*/ 237 w 243"/>
                  <a:gd name="T3" fmla="*/ 12 h 12"/>
                  <a:gd name="T4" fmla="*/ 6 w 243"/>
                  <a:gd name="T5" fmla="*/ 12 h 12"/>
                  <a:gd name="T6" fmla="*/ 0 w 243"/>
                  <a:gd name="T7" fmla="*/ 6 h 12"/>
                  <a:gd name="T8" fmla="*/ 0 w 243"/>
                  <a:gd name="T9" fmla="*/ 6 h 12"/>
                  <a:gd name="T10" fmla="*/ 6 w 243"/>
                  <a:gd name="T11" fmla="*/ 0 h 12"/>
                  <a:gd name="T12" fmla="*/ 237 w 243"/>
                  <a:gd name="T13" fmla="*/ 0 h 12"/>
                  <a:gd name="T14" fmla="*/ 243 w 243"/>
                  <a:gd name="T15" fmla="*/ 6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3" h="12">
                    <a:moveTo>
                      <a:pt x="243" y="6"/>
                    </a:moveTo>
                    <a:cubicBezTo>
                      <a:pt x="243" y="10"/>
                      <a:pt x="240" y="12"/>
                      <a:pt x="237" y="12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2" y="12"/>
                      <a:pt x="0" y="10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2" y="0"/>
                      <a:pt x="6" y="0"/>
                    </a:cubicBezTo>
                    <a:cubicBezTo>
                      <a:pt x="237" y="0"/>
                      <a:pt x="237" y="0"/>
                      <a:pt x="237" y="0"/>
                    </a:cubicBezTo>
                    <a:cubicBezTo>
                      <a:pt x="240" y="0"/>
                      <a:pt x="243" y="3"/>
                      <a:pt x="243" y="6"/>
                    </a:cubicBezTo>
                    <a:close/>
                  </a:path>
                </a:pathLst>
              </a:custGeom>
              <a:solidFill>
                <a:srgbClr val="8FD4B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0" name="Freeform 283">
                <a:extLst>
                  <a:ext uri="{FF2B5EF4-FFF2-40B4-BE49-F238E27FC236}">
                    <a16:creationId xmlns:a16="http://schemas.microsoft.com/office/drawing/2014/main" id="{F183978B-5C84-5B05-2CBF-AD7C4B543D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51179" y="2939767"/>
                <a:ext cx="796900" cy="70061"/>
              </a:xfrm>
              <a:custGeom>
                <a:avLst/>
                <a:gdLst>
                  <a:gd name="T0" fmla="*/ 129 w 135"/>
                  <a:gd name="T1" fmla="*/ 0 h 12"/>
                  <a:gd name="T2" fmla="*/ 6 w 135"/>
                  <a:gd name="T3" fmla="*/ 0 h 12"/>
                  <a:gd name="T4" fmla="*/ 0 w 135"/>
                  <a:gd name="T5" fmla="*/ 6 h 12"/>
                  <a:gd name="T6" fmla="*/ 6 w 135"/>
                  <a:gd name="T7" fmla="*/ 12 h 12"/>
                  <a:gd name="T8" fmla="*/ 129 w 135"/>
                  <a:gd name="T9" fmla="*/ 12 h 12"/>
                  <a:gd name="T10" fmla="*/ 135 w 135"/>
                  <a:gd name="T11" fmla="*/ 6 h 12"/>
                  <a:gd name="T12" fmla="*/ 129 w 135"/>
                  <a:gd name="T13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5" h="12">
                    <a:moveTo>
                      <a:pt x="129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0" y="3"/>
                      <a:pt x="0" y="6"/>
                    </a:cubicBezTo>
                    <a:cubicBezTo>
                      <a:pt x="0" y="9"/>
                      <a:pt x="3" y="12"/>
                      <a:pt x="6" y="12"/>
                    </a:cubicBezTo>
                    <a:cubicBezTo>
                      <a:pt x="129" y="12"/>
                      <a:pt x="129" y="12"/>
                      <a:pt x="129" y="12"/>
                    </a:cubicBezTo>
                    <a:cubicBezTo>
                      <a:pt x="132" y="12"/>
                      <a:pt x="135" y="9"/>
                      <a:pt x="135" y="6"/>
                    </a:cubicBezTo>
                    <a:cubicBezTo>
                      <a:pt x="135" y="3"/>
                      <a:pt x="132" y="0"/>
                      <a:pt x="129" y="0"/>
                    </a:cubicBezTo>
                    <a:close/>
                  </a:path>
                </a:pathLst>
              </a:custGeom>
              <a:solidFill>
                <a:srgbClr val="8FD4B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1" name="Freeform 284">
                <a:extLst>
                  <a:ext uri="{FF2B5EF4-FFF2-40B4-BE49-F238E27FC236}">
                    <a16:creationId xmlns:a16="http://schemas.microsoft.com/office/drawing/2014/main" id="{CD87C5B2-D0F3-55C5-2C8C-3CBF5AAB26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712836" y="2945054"/>
                <a:ext cx="377966" cy="64773"/>
              </a:xfrm>
              <a:custGeom>
                <a:avLst/>
                <a:gdLst>
                  <a:gd name="T0" fmla="*/ 59 w 64"/>
                  <a:gd name="T1" fmla="*/ 0 h 11"/>
                  <a:gd name="T2" fmla="*/ 6 w 64"/>
                  <a:gd name="T3" fmla="*/ 0 h 11"/>
                  <a:gd name="T4" fmla="*/ 0 w 64"/>
                  <a:gd name="T5" fmla="*/ 5 h 11"/>
                  <a:gd name="T6" fmla="*/ 6 w 64"/>
                  <a:gd name="T7" fmla="*/ 11 h 11"/>
                  <a:gd name="T8" fmla="*/ 59 w 64"/>
                  <a:gd name="T9" fmla="*/ 11 h 11"/>
                  <a:gd name="T10" fmla="*/ 64 w 64"/>
                  <a:gd name="T11" fmla="*/ 5 h 11"/>
                  <a:gd name="T12" fmla="*/ 59 w 64"/>
                  <a:gd name="T1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4" h="11">
                    <a:moveTo>
                      <a:pt x="59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0" y="2"/>
                      <a:pt x="0" y="5"/>
                    </a:cubicBezTo>
                    <a:cubicBezTo>
                      <a:pt x="0" y="8"/>
                      <a:pt x="3" y="11"/>
                      <a:pt x="6" y="11"/>
                    </a:cubicBezTo>
                    <a:cubicBezTo>
                      <a:pt x="59" y="11"/>
                      <a:pt x="59" y="11"/>
                      <a:pt x="59" y="11"/>
                    </a:cubicBezTo>
                    <a:cubicBezTo>
                      <a:pt x="62" y="11"/>
                      <a:pt x="64" y="8"/>
                      <a:pt x="64" y="5"/>
                    </a:cubicBezTo>
                    <a:cubicBezTo>
                      <a:pt x="64" y="2"/>
                      <a:pt x="62" y="0"/>
                      <a:pt x="59" y="0"/>
                    </a:cubicBezTo>
                    <a:close/>
                  </a:path>
                </a:pathLst>
              </a:custGeom>
              <a:solidFill>
                <a:srgbClr val="8FD4B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2" name="Freeform 285">
                <a:extLst>
                  <a:ext uri="{FF2B5EF4-FFF2-40B4-BE49-F238E27FC236}">
                    <a16:creationId xmlns:a16="http://schemas.microsoft.com/office/drawing/2014/main" id="{70D39FD3-BECC-7533-976B-48E2CFECE4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57787" y="3057417"/>
                <a:ext cx="1433892" cy="70061"/>
              </a:xfrm>
              <a:custGeom>
                <a:avLst/>
                <a:gdLst>
                  <a:gd name="T0" fmla="*/ 243 w 243"/>
                  <a:gd name="T1" fmla="*/ 6 h 12"/>
                  <a:gd name="T2" fmla="*/ 237 w 243"/>
                  <a:gd name="T3" fmla="*/ 12 h 12"/>
                  <a:gd name="T4" fmla="*/ 6 w 243"/>
                  <a:gd name="T5" fmla="*/ 12 h 12"/>
                  <a:gd name="T6" fmla="*/ 0 w 243"/>
                  <a:gd name="T7" fmla="*/ 6 h 12"/>
                  <a:gd name="T8" fmla="*/ 0 w 243"/>
                  <a:gd name="T9" fmla="*/ 6 h 12"/>
                  <a:gd name="T10" fmla="*/ 6 w 243"/>
                  <a:gd name="T11" fmla="*/ 0 h 12"/>
                  <a:gd name="T12" fmla="*/ 237 w 243"/>
                  <a:gd name="T13" fmla="*/ 0 h 12"/>
                  <a:gd name="T14" fmla="*/ 243 w 243"/>
                  <a:gd name="T15" fmla="*/ 6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3" h="12">
                    <a:moveTo>
                      <a:pt x="243" y="6"/>
                    </a:moveTo>
                    <a:cubicBezTo>
                      <a:pt x="243" y="10"/>
                      <a:pt x="241" y="12"/>
                      <a:pt x="237" y="12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3" y="12"/>
                      <a:pt x="0" y="10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3" y="0"/>
                      <a:pt x="6" y="0"/>
                    </a:cubicBezTo>
                    <a:cubicBezTo>
                      <a:pt x="237" y="0"/>
                      <a:pt x="237" y="0"/>
                      <a:pt x="237" y="0"/>
                    </a:cubicBezTo>
                    <a:cubicBezTo>
                      <a:pt x="241" y="0"/>
                      <a:pt x="243" y="3"/>
                      <a:pt x="243" y="6"/>
                    </a:cubicBezTo>
                    <a:close/>
                  </a:path>
                </a:pathLst>
              </a:custGeom>
              <a:solidFill>
                <a:srgbClr val="8FD4B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3" name="Freeform 286">
                <a:extLst>
                  <a:ext uri="{FF2B5EF4-FFF2-40B4-BE49-F238E27FC236}">
                    <a16:creationId xmlns:a16="http://schemas.microsoft.com/office/drawing/2014/main" id="{A1F8078F-E4B8-728D-4A5E-210CE17B6B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282008" y="3192251"/>
                <a:ext cx="377966" cy="59485"/>
              </a:xfrm>
              <a:custGeom>
                <a:avLst/>
                <a:gdLst>
                  <a:gd name="T0" fmla="*/ 64 w 64"/>
                  <a:gd name="T1" fmla="*/ 5 h 10"/>
                  <a:gd name="T2" fmla="*/ 58 w 64"/>
                  <a:gd name="T3" fmla="*/ 10 h 10"/>
                  <a:gd name="T4" fmla="*/ 6 w 64"/>
                  <a:gd name="T5" fmla="*/ 10 h 10"/>
                  <a:gd name="T6" fmla="*/ 0 w 64"/>
                  <a:gd name="T7" fmla="*/ 5 h 10"/>
                  <a:gd name="T8" fmla="*/ 0 w 64"/>
                  <a:gd name="T9" fmla="*/ 5 h 10"/>
                  <a:gd name="T10" fmla="*/ 6 w 64"/>
                  <a:gd name="T11" fmla="*/ 0 h 10"/>
                  <a:gd name="T12" fmla="*/ 58 w 64"/>
                  <a:gd name="T13" fmla="*/ 0 h 10"/>
                  <a:gd name="T14" fmla="*/ 64 w 64"/>
                  <a:gd name="T15" fmla="*/ 5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4" h="10">
                    <a:moveTo>
                      <a:pt x="64" y="5"/>
                    </a:moveTo>
                    <a:cubicBezTo>
                      <a:pt x="64" y="8"/>
                      <a:pt x="61" y="10"/>
                      <a:pt x="58" y="10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3" y="10"/>
                      <a:pt x="0" y="8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3" y="0"/>
                      <a:pt x="6" y="0"/>
                    </a:cubicBezTo>
                    <a:cubicBezTo>
                      <a:pt x="58" y="0"/>
                      <a:pt x="58" y="0"/>
                      <a:pt x="58" y="0"/>
                    </a:cubicBezTo>
                    <a:cubicBezTo>
                      <a:pt x="61" y="0"/>
                      <a:pt x="64" y="2"/>
                      <a:pt x="64" y="5"/>
                    </a:cubicBezTo>
                    <a:close/>
                  </a:path>
                </a:pathLst>
              </a:custGeom>
              <a:solidFill>
                <a:srgbClr val="8FD4B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4" name="Freeform 287">
                <a:extLst>
                  <a:ext uri="{FF2B5EF4-FFF2-40B4-BE49-F238E27FC236}">
                    <a16:creationId xmlns:a16="http://schemas.microsoft.com/office/drawing/2014/main" id="{34FD209D-2188-FB62-A0E7-B708C43657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57787" y="3192251"/>
                <a:ext cx="371358" cy="59485"/>
              </a:xfrm>
              <a:custGeom>
                <a:avLst/>
                <a:gdLst>
                  <a:gd name="T0" fmla="*/ 58 w 63"/>
                  <a:gd name="T1" fmla="*/ 0 h 10"/>
                  <a:gd name="T2" fmla="*/ 5 w 63"/>
                  <a:gd name="T3" fmla="*/ 0 h 10"/>
                  <a:gd name="T4" fmla="*/ 0 w 63"/>
                  <a:gd name="T5" fmla="*/ 5 h 10"/>
                  <a:gd name="T6" fmla="*/ 5 w 63"/>
                  <a:gd name="T7" fmla="*/ 10 h 10"/>
                  <a:gd name="T8" fmla="*/ 58 w 63"/>
                  <a:gd name="T9" fmla="*/ 10 h 10"/>
                  <a:gd name="T10" fmla="*/ 63 w 63"/>
                  <a:gd name="T11" fmla="*/ 5 h 10"/>
                  <a:gd name="T12" fmla="*/ 58 w 63"/>
                  <a:gd name="T13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3" h="10">
                    <a:moveTo>
                      <a:pt x="58" y="0"/>
                    </a:moveTo>
                    <a:cubicBezTo>
                      <a:pt x="5" y="0"/>
                      <a:pt x="5" y="0"/>
                      <a:pt x="5" y="0"/>
                    </a:cubicBezTo>
                    <a:cubicBezTo>
                      <a:pt x="2" y="0"/>
                      <a:pt x="0" y="2"/>
                      <a:pt x="0" y="5"/>
                    </a:cubicBezTo>
                    <a:cubicBezTo>
                      <a:pt x="0" y="8"/>
                      <a:pt x="2" y="10"/>
                      <a:pt x="5" y="10"/>
                    </a:cubicBezTo>
                    <a:cubicBezTo>
                      <a:pt x="58" y="10"/>
                      <a:pt x="58" y="10"/>
                      <a:pt x="58" y="10"/>
                    </a:cubicBezTo>
                    <a:cubicBezTo>
                      <a:pt x="61" y="10"/>
                      <a:pt x="63" y="8"/>
                      <a:pt x="63" y="5"/>
                    </a:cubicBezTo>
                    <a:cubicBezTo>
                      <a:pt x="63" y="2"/>
                      <a:pt x="61" y="0"/>
                      <a:pt x="58" y="0"/>
                    </a:cubicBezTo>
                    <a:close/>
                  </a:path>
                </a:pathLst>
              </a:custGeom>
              <a:solidFill>
                <a:srgbClr val="8FD4B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5" name="Freeform 288">
                <a:extLst>
                  <a:ext uri="{FF2B5EF4-FFF2-40B4-BE49-F238E27FC236}">
                    <a16:creationId xmlns:a16="http://schemas.microsoft.com/office/drawing/2014/main" id="{60719E91-4849-CFE4-2B47-B280160712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45893" y="3357488"/>
                <a:ext cx="1433892" cy="70061"/>
              </a:xfrm>
              <a:custGeom>
                <a:avLst/>
                <a:gdLst>
                  <a:gd name="T0" fmla="*/ 243 w 243"/>
                  <a:gd name="T1" fmla="*/ 6 h 12"/>
                  <a:gd name="T2" fmla="*/ 237 w 243"/>
                  <a:gd name="T3" fmla="*/ 12 h 12"/>
                  <a:gd name="T4" fmla="*/ 6 w 243"/>
                  <a:gd name="T5" fmla="*/ 12 h 12"/>
                  <a:gd name="T6" fmla="*/ 0 w 243"/>
                  <a:gd name="T7" fmla="*/ 6 h 12"/>
                  <a:gd name="T8" fmla="*/ 0 w 243"/>
                  <a:gd name="T9" fmla="*/ 6 h 12"/>
                  <a:gd name="T10" fmla="*/ 6 w 243"/>
                  <a:gd name="T11" fmla="*/ 0 h 12"/>
                  <a:gd name="T12" fmla="*/ 237 w 243"/>
                  <a:gd name="T13" fmla="*/ 0 h 12"/>
                  <a:gd name="T14" fmla="*/ 243 w 243"/>
                  <a:gd name="T15" fmla="*/ 6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3" h="12">
                    <a:moveTo>
                      <a:pt x="243" y="6"/>
                    </a:moveTo>
                    <a:cubicBezTo>
                      <a:pt x="243" y="9"/>
                      <a:pt x="241" y="12"/>
                      <a:pt x="237" y="12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3" y="12"/>
                      <a:pt x="0" y="9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3" y="0"/>
                      <a:pt x="6" y="0"/>
                    </a:cubicBezTo>
                    <a:cubicBezTo>
                      <a:pt x="237" y="0"/>
                      <a:pt x="237" y="0"/>
                      <a:pt x="237" y="0"/>
                    </a:cubicBezTo>
                    <a:cubicBezTo>
                      <a:pt x="241" y="0"/>
                      <a:pt x="243" y="3"/>
                      <a:pt x="243" y="6"/>
                    </a:cubicBezTo>
                    <a:close/>
                  </a:path>
                </a:pathLst>
              </a:custGeom>
              <a:solidFill>
                <a:srgbClr val="8FD4B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6" name="Freeform 289">
                <a:extLst>
                  <a:ext uri="{FF2B5EF4-FFF2-40B4-BE49-F238E27FC236}">
                    <a16:creationId xmlns:a16="http://schemas.microsoft.com/office/drawing/2014/main" id="{F6B3DD4E-6A2A-AB6A-0BCF-CF0CD161FF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39286" y="3475138"/>
                <a:ext cx="796900" cy="64773"/>
              </a:xfrm>
              <a:custGeom>
                <a:avLst/>
                <a:gdLst>
                  <a:gd name="T0" fmla="*/ 130 w 135"/>
                  <a:gd name="T1" fmla="*/ 0 h 11"/>
                  <a:gd name="T2" fmla="*/ 6 w 135"/>
                  <a:gd name="T3" fmla="*/ 0 h 11"/>
                  <a:gd name="T4" fmla="*/ 0 w 135"/>
                  <a:gd name="T5" fmla="*/ 6 h 11"/>
                  <a:gd name="T6" fmla="*/ 6 w 135"/>
                  <a:gd name="T7" fmla="*/ 11 h 11"/>
                  <a:gd name="T8" fmla="*/ 130 w 135"/>
                  <a:gd name="T9" fmla="*/ 11 h 11"/>
                  <a:gd name="T10" fmla="*/ 135 w 135"/>
                  <a:gd name="T11" fmla="*/ 6 h 11"/>
                  <a:gd name="T12" fmla="*/ 130 w 135"/>
                  <a:gd name="T1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5" h="11">
                    <a:moveTo>
                      <a:pt x="130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0" y="2"/>
                      <a:pt x="0" y="6"/>
                    </a:cubicBezTo>
                    <a:cubicBezTo>
                      <a:pt x="0" y="9"/>
                      <a:pt x="3" y="11"/>
                      <a:pt x="6" y="11"/>
                    </a:cubicBezTo>
                    <a:cubicBezTo>
                      <a:pt x="130" y="11"/>
                      <a:pt x="130" y="11"/>
                      <a:pt x="130" y="11"/>
                    </a:cubicBezTo>
                    <a:cubicBezTo>
                      <a:pt x="133" y="11"/>
                      <a:pt x="135" y="9"/>
                      <a:pt x="135" y="6"/>
                    </a:cubicBezTo>
                    <a:cubicBezTo>
                      <a:pt x="135" y="2"/>
                      <a:pt x="133" y="0"/>
                      <a:pt x="130" y="0"/>
                    </a:cubicBezTo>
                    <a:close/>
                  </a:path>
                </a:pathLst>
              </a:custGeom>
              <a:solidFill>
                <a:srgbClr val="8FD4B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7" name="Freeform 290">
                <a:extLst>
                  <a:ext uri="{FF2B5EF4-FFF2-40B4-BE49-F238E27FC236}">
                    <a16:creationId xmlns:a16="http://schemas.microsoft.com/office/drawing/2014/main" id="{414F0CBF-8215-1089-DC2D-0AED45B4053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707550" y="3475138"/>
                <a:ext cx="371358" cy="64773"/>
              </a:xfrm>
              <a:custGeom>
                <a:avLst/>
                <a:gdLst>
                  <a:gd name="T0" fmla="*/ 58 w 63"/>
                  <a:gd name="T1" fmla="*/ 0 h 11"/>
                  <a:gd name="T2" fmla="*/ 5 w 63"/>
                  <a:gd name="T3" fmla="*/ 0 h 11"/>
                  <a:gd name="T4" fmla="*/ 0 w 63"/>
                  <a:gd name="T5" fmla="*/ 6 h 11"/>
                  <a:gd name="T6" fmla="*/ 5 w 63"/>
                  <a:gd name="T7" fmla="*/ 11 h 11"/>
                  <a:gd name="T8" fmla="*/ 58 w 63"/>
                  <a:gd name="T9" fmla="*/ 11 h 11"/>
                  <a:gd name="T10" fmla="*/ 63 w 63"/>
                  <a:gd name="T11" fmla="*/ 6 h 11"/>
                  <a:gd name="T12" fmla="*/ 58 w 63"/>
                  <a:gd name="T1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3" h="11">
                    <a:moveTo>
                      <a:pt x="58" y="0"/>
                    </a:moveTo>
                    <a:cubicBezTo>
                      <a:pt x="5" y="0"/>
                      <a:pt x="5" y="0"/>
                      <a:pt x="5" y="0"/>
                    </a:cubicBezTo>
                    <a:cubicBezTo>
                      <a:pt x="2" y="0"/>
                      <a:pt x="0" y="3"/>
                      <a:pt x="0" y="6"/>
                    </a:cubicBezTo>
                    <a:cubicBezTo>
                      <a:pt x="0" y="9"/>
                      <a:pt x="2" y="11"/>
                      <a:pt x="5" y="11"/>
                    </a:cubicBezTo>
                    <a:cubicBezTo>
                      <a:pt x="58" y="11"/>
                      <a:pt x="58" y="11"/>
                      <a:pt x="58" y="11"/>
                    </a:cubicBezTo>
                    <a:cubicBezTo>
                      <a:pt x="61" y="11"/>
                      <a:pt x="63" y="9"/>
                      <a:pt x="63" y="6"/>
                    </a:cubicBezTo>
                    <a:cubicBezTo>
                      <a:pt x="63" y="3"/>
                      <a:pt x="61" y="0"/>
                      <a:pt x="58" y="0"/>
                    </a:cubicBezTo>
                    <a:close/>
                  </a:path>
                </a:pathLst>
              </a:custGeom>
              <a:solidFill>
                <a:srgbClr val="8FD4B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8" name="Freeform 291">
                <a:extLst>
                  <a:ext uri="{FF2B5EF4-FFF2-40B4-BE49-F238E27FC236}">
                    <a16:creationId xmlns:a16="http://schemas.microsoft.com/office/drawing/2014/main" id="{631098C0-E668-BF21-B57D-CA81A1077E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51179" y="3592787"/>
                <a:ext cx="1435214" cy="71383"/>
              </a:xfrm>
              <a:custGeom>
                <a:avLst/>
                <a:gdLst>
                  <a:gd name="T0" fmla="*/ 243 w 243"/>
                  <a:gd name="T1" fmla="*/ 6 h 12"/>
                  <a:gd name="T2" fmla="*/ 237 w 243"/>
                  <a:gd name="T3" fmla="*/ 12 h 12"/>
                  <a:gd name="T4" fmla="*/ 6 w 243"/>
                  <a:gd name="T5" fmla="*/ 12 h 12"/>
                  <a:gd name="T6" fmla="*/ 0 w 243"/>
                  <a:gd name="T7" fmla="*/ 6 h 12"/>
                  <a:gd name="T8" fmla="*/ 0 w 243"/>
                  <a:gd name="T9" fmla="*/ 6 h 12"/>
                  <a:gd name="T10" fmla="*/ 6 w 243"/>
                  <a:gd name="T11" fmla="*/ 0 h 12"/>
                  <a:gd name="T12" fmla="*/ 237 w 243"/>
                  <a:gd name="T13" fmla="*/ 0 h 12"/>
                  <a:gd name="T14" fmla="*/ 243 w 243"/>
                  <a:gd name="T15" fmla="*/ 6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3" h="12">
                    <a:moveTo>
                      <a:pt x="243" y="6"/>
                    </a:moveTo>
                    <a:cubicBezTo>
                      <a:pt x="243" y="9"/>
                      <a:pt x="240" y="12"/>
                      <a:pt x="237" y="12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2" y="12"/>
                      <a:pt x="0" y="9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2" y="0"/>
                      <a:pt x="6" y="0"/>
                    </a:cubicBezTo>
                    <a:cubicBezTo>
                      <a:pt x="237" y="0"/>
                      <a:pt x="237" y="0"/>
                      <a:pt x="237" y="0"/>
                    </a:cubicBezTo>
                    <a:cubicBezTo>
                      <a:pt x="240" y="0"/>
                      <a:pt x="243" y="3"/>
                      <a:pt x="243" y="6"/>
                    </a:cubicBezTo>
                    <a:close/>
                  </a:path>
                </a:pathLst>
              </a:custGeom>
              <a:solidFill>
                <a:srgbClr val="8FD4B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9" name="Freeform 292">
                <a:extLst>
                  <a:ext uri="{FF2B5EF4-FFF2-40B4-BE49-F238E27FC236}">
                    <a16:creationId xmlns:a16="http://schemas.microsoft.com/office/drawing/2014/main" id="{58F9D858-B994-4067-E354-244FA5075F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276721" y="3722334"/>
                <a:ext cx="371358" cy="64773"/>
              </a:xfrm>
              <a:custGeom>
                <a:avLst/>
                <a:gdLst>
                  <a:gd name="T0" fmla="*/ 63 w 63"/>
                  <a:gd name="T1" fmla="*/ 6 h 11"/>
                  <a:gd name="T2" fmla="*/ 58 w 63"/>
                  <a:gd name="T3" fmla="*/ 11 h 11"/>
                  <a:gd name="T4" fmla="*/ 5 w 63"/>
                  <a:gd name="T5" fmla="*/ 11 h 11"/>
                  <a:gd name="T6" fmla="*/ 0 w 63"/>
                  <a:gd name="T7" fmla="*/ 6 h 11"/>
                  <a:gd name="T8" fmla="*/ 0 w 63"/>
                  <a:gd name="T9" fmla="*/ 6 h 11"/>
                  <a:gd name="T10" fmla="*/ 5 w 63"/>
                  <a:gd name="T11" fmla="*/ 0 h 11"/>
                  <a:gd name="T12" fmla="*/ 58 w 63"/>
                  <a:gd name="T13" fmla="*/ 0 h 11"/>
                  <a:gd name="T14" fmla="*/ 63 w 63"/>
                  <a:gd name="T15" fmla="*/ 6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3" h="11">
                    <a:moveTo>
                      <a:pt x="63" y="6"/>
                    </a:moveTo>
                    <a:cubicBezTo>
                      <a:pt x="63" y="9"/>
                      <a:pt x="61" y="11"/>
                      <a:pt x="58" y="11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2" y="11"/>
                      <a:pt x="0" y="9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2" y="0"/>
                      <a:pt x="5" y="0"/>
                    </a:cubicBezTo>
                    <a:cubicBezTo>
                      <a:pt x="58" y="0"/>
                      <a:pt x="58" y="0"/>
                      <a:pt x="58" y="0"/>
                    </a:cubicBezTo>
                    <a:cubicBezTo>
                      <a:pt x="61" y="0"/>
                      <a:pt x="63" y="3"/>
                      <a:pt x="63" y="6"/>
                    </a:cubicBezTo>
                    <a:close/>
                  </a:path>
                </a:pathLst>
              </a:custGeom>
              <a:solidFill>
                <a:srgbClr val="8FD4B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0" name="Freeform 293">
                <a:extLst>
                  <a:ext uri="{FF2B5EF4-FFF2-40B4-BE49-F238E27FC236}">
                    <a16:creationId xmlns:a16="http://schemas.microsoft.com/office/drawing/2014/main" id="{1DC6B88E-9B04-737D-50BE-26769BC50F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45893" y="3722334"/>
                <a:ext cx="377966" cy="64773"/>
              </a:xfrm>
              <a:custGeom>
                <a:avLst/>
                <a:gdLst>
                  <a:gd name="T0" fmla="*/ 58 w 64"/>
                  <a:gd name="T1" fmla="*/ 0 h 11"/>
                  <a:gd name="T2" fmla="*/ 5 w 64"/>
                  <a:gd name="T3" fmla="*/ 0 h 11"/>
                  <a:gd name="T4" fmla="*/ 0 w 64"/>
                  <a:gd name="T5" fmla="*/ 6 h 11"/>
                  <a:gd name="T6" fmla="*/ 5 w 64"/>
                  <a:gd name="T7" fmla="*/ 11 h 11"/>
                  <a:gd name="T8" fmla="*/ 58 w 64"/>
                  <a:gd name="T9" fmla="*/ 11 h 11"/>
                  <a:gd name="T10" fmla="*/ 64 w 64"/>
                  <a:gd name="T11" fmla="*/ 6 h 11"/>
                  <a:gd name="T12" fmla="*/ 58 w 64"/>
                  <a:gd name="T1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4" h="11">
                    <a:moveTo>
                      <a:pt x="58" y="0"/>
                    </a:moveTo>
                    <a:cubicBezTo>
                      <a:pt x="5" y="0"/>
                      <a:pt x="5" y="0"/>
                      <a:pt x="5" y="0"/>
                    </a:cubicBezTo>
                    <a:cubicBezTo>
                      <a:pt x="2" y="0"/>
                      <a:pt x="0" y="3"/>
                      <a:pt x="0" y="6"/>
                    </a:cubicBezTo>
                    <a:cubicBezTo>
                      <a:pt x="0" y="9"/>
                      <a:pt x="2" y="11"/>
                      <a:pt x="5" y="11"/>
                    </a:cubicBezTo>
                    <a:cubicBezTo>
                      <a:pt x="58" y="11"/>
                      <a:pt x="58" y="11"/>
                      <a:pt x="58" y="11"/>
                    </a:cubicBezTo>
                    <a:cubicBezTo>
                      <a:pt x="61" y="11"/>
                      <a:pt x="64" y="9"/>
                      <a:pt x="64" y="6"/>
                    </a:cubicBezTo>
                    <a:cubicBezTo>
                      <a:pt x="64" y="3"/>
                      <a:pt x="61" y="0"/>
                      <a:pt x="58" y="0"/>
                    </a:cubicBezTo>
                    <a:close/>
                  </a:path>
                </a:pathLst>
              </a:custGeom>
              <a:solidFill>
                <a:srgbClr val="8FD4B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1" name="Freeform 294">
                <a:extLst>
                  <a:ext uri="{FF2B5EF4-FFF2-40B4-BE49-F238E27FC236}">
                    <a16:creationId xmlns:a16="http://schemas.microsoft.com/office/drawing/2014/main" id="{A79A0625-5689-0615-41E1-C02F50D5C9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39286" y="4576284"/>
                <a:ext cx="1435214" cy="70061"/>
              </a:xfrm>
              <a:custGeom>
                <a:avLst/>
                <a:gdLst>
                  <a:gd name="T0" fmla="*/ 243 w 243"/>
                  <a:gd name="T1" fmla="*/ 6 h 12"/>
                  <a:gd name="T2" fmla="*/ 237 w 243"/>
                  <a:gd name="T3" fmla="*/ 12 h 12"/>
                  <a:gd name="T4" fmla="*/ 6 w 243"/>
                  <a:gd name="T5" fmla="*/ 12 h 12"/>
                  <a:gd name="T6" fmla="*/ 0 w 243"/>
                  <a:gd name="T7" fmla="*/ 6 h 12"/>
                  <a:gd name="T8" fmla="*/ 0 w 243"/>
                  <a:gd name="T9" fmla="*/ 6 h 12"/>
                  <a:gd name="T10" fmla="*/ 6 w 243"/>
                  <a:gd name="T11" fmla="*/ 0 h 12"/>
                  <a:gd name="T12" fmla="*/ 237 w 243"/>
                  <a:gd name="T13" fmla="*/ 0 h 12"/>
                  <a:gd name="T14" fmla="*/ 243 w 243"/>
                  <a:gd name="T15" fmla="*/ 6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3" h="12">
                    <a:moveTo>
                      <a:pt x="243" y="6"/>
                    </a:moveTo>
                    <a:cubicBezTo>
                      <a:pt x="243" y="9"/>
                      <a:pt x="240" y="12"/>
                      <a:pt x="237" y="12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2" y="12"/>
                      <a:pt x="0" y="9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2"/>
                      <a:pt x="2" y="0"/>
                      <a:pt x="6" y="0"/>
                    </a:cubicBezTo>
                    <a:cubicBezTo>
                      <a:pt x="237" y="0"/>
                      <a:pt x="237" y="0"/>
                      <a:pt x="237" y="0"/>
                    </a:cubicBezTo>
                    <a:cubicBezTo>
                      <a:pt x="240" y="0"/>
                      <a:pt x="243" y="2"/>
                      <a:pt x="243" y="6"/>
                    </a:cubicBezTo>
                    <a:close/>
                  </a:path>
                </a:pathLst>
              </a:custGeom>
              <a:solidFill>
                <a:srgbClr val="8FD4B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2" name="Freeform 295">
                <a:extLst>
                  <a:ext uri="{FF2B5EF4-FFF2-40B4-BE49-F238E27FC236}">
                    <a16:creationId xmlns:a16="http://schemas.microsoft.com/office/drawing/2014/main" id="{097A5722-BDB3-0DF7-3D56-B02EDD67BA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33999" y="4693934"/>
                <a:ext cx="796900" cy="64773"/>
              </a:xfrm>
              <a:custGeom>
                <a:avLst/>
                <a:gdLst>
                  <a:gd name="T0" fmla="*/ 129 w 135"/>
                  <a:gd name="T1" fmla="*/ 0 h 11"/>
                  <a:gd name="T2" fmla="*/ 6 w 135"/>
                  <a:gd name="T3" fmla="*/ 0 h 11"/>
                  <a:gd name="T4" fmla="*/ 0 w 135"/>
                  <a:gd name="T5" fmla="*/ 5 h 11"/>
                  <a:gd name="T6" fmla="*/ 6 w 135"/>
                  <a:gd name="T7" fmla="*/ 11 h 11"/>
                  <a:gd name="T8" fmla="*/ 129 w 135"/>
                  <a:gd name="T9" fmla="*/ 11 h 11"/>
                  <a:gd name="T10" fmla="*/ 135 w 135"/>
                  <a:gd name="T11" fmla="*/ 5 h 11"/>
                  <a:gd name="T12" fmla="*/ 129 w 135"/>
                  <a:gd name="T1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5" h="11">
                    <a:moveTo>
                      <a:pt x="129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2" y="0"/>
                      <a:pt x="0" y="2"/>
                      <a:pt x="0" y="5"/>
                    </a:cubicBezTo>
                    <a:cubicBezTo>
                      <a:pt x="0" y="9"/>
                      <a:pt x="2" y="11"/>
                      <a:pt x="6" y="11"/>
                    </a:cubicBezTo>
                    <a:cubicBezTo>
                      <a:pt x="129" y="11"/>
                      <a:pt x="129" y="11"/>
                      <a:pt x="129" y="11"/>
                    </a:cubicBezTo>
                    <a:cubicBezTo>
                      <a:pt x="132" y="11"/>
                      <a:pt x="135" y="9"/>
                      <a:pt x="135" y="5"/>
                    </a:cubicBezTo>
                    <a:cubicBezTo>
                      <a:pt x="135" y="2"/>
                      <a:pt x="132" y="0"/>
                      <a:pt x="129" y="0"/>
                    </a:cubicBezTo>
                    <a:close/>
                  </a:path>
                </a:pathLst>
              </a:custGeom>
              <a:solidFill>
                <a:srgbClr val="8FD4B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3" name="Freeform 296">
                <a:extLst>
                  <a:ext uri="{FF2B5EF4-FFF2-40B4-BE49-F238E27FC236}">
                    <a16:creationId xmlns:a16="http://schemas.microsoft.com/office/drawing/2014/main" id="{5446EF5A-242C-99F3-7BA3-57C7BFB0E0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695656" y="4693934"/>
                <a:ext cx="377966" cy="64773"/>
              </a:xfrm>
              <a:custGeom>
                <a:avLst/>
                <a:gdLst>
                  <a:gd name="T0" fmla="*/ 59 w 64"/>
                  <a:gd name="T1" fmla="*/ 0 h 11"/>
                  <a:gd name="T2" fmla="*/ 6 w 64"/>
                  <a:gd name="T3" fmla="*/ 0 h 11"/>
                  <a:gd name="T4" fmla="*/ 0 w 64"/>
                  <a:gd name="T5" fmla="*/ 6 h 11"/>
                  <a:gd name="T6" fmla="*/ 6 w 64"/>
                  <a:gd name="T7" fmla="*/ 11 h 11"/>
                  <a:gd name="T8" fmla="*/ 59 w 64"/>
                  <a:gd name="T9" fmla="*/ 11 h 11"/>
                  <a:gd name="T10" fmla="*/ 64 w 64"/>
                  <a:gd name="T11" fmla="*/ 6 h 11"/>
                  <a:gd name="T12" fmla="*/ 59 w 64"/>
                  <a:gd name="T1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4" h="11">
                    <a:moveTo>
                      <a:pt x="59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0" y="3"/>
                      <a:pt x="0" y="6"/>
                    </a:cubicBezTo>
                    <a:cubicBezTo>
                      <a:pt x="0" y="9"/>
                      <a:pt x="3" y="11"/>
                      <a:pt x="6" y="11"/>
                    </a:cubicBezTo>
                    <a:cubicBezTo>
                      <a:pt x="59" y="11"/>
                      <a:pt x="59" y="11"/>
                      <a:pt x="59" y="11"/>
                    </a:cubicBezTo>
                    <a:cubicBezTo>
                      <a:pt x="62" y="11"/>
                      <a:pt x="64" y="9"/>
                      <a:pt x="64" y="6"/>
                    </a:cubicBezTo>
                    <a:cubicBezTo>
                      <a:pt x="64" y="3"/>
                      <a:pt x="62" y="0"/>
                      <a:pt x="59" y="0"/>
                    </a:cubicBezTo>
                    <a:close/>
                  </a:path>
                </a:pathLst>
              </a:custGeom>
              <a:solidFill>
                <a:srgbClr val="8FD4B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4" name="Freeform 297">
                <a:extLst>
                  <a:ext uri="{FF2B5EF4-FFF2-40B4-BE49-F238E27FC236}">
                    <a16:creationId xmlns:a16="http://schemas.microsoft.com/office/drawing/2014/main" id="{3EC4EE7E-1A69-415B-0267-6FE57F58EE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39286" y="4811583"/>
                <a:ext cx="1435214" cy="71383"/>
              </a:xfrm>
              <a:custGeom>
                <a:avLst/>
                <a:gdLst>
                  <a:gd name="T0" fmla="*/ 243 w 243"/>
                  <a:gd name="T1" fmla="*/ 6 h 12"/>
                  <a:gd name="T2" fmla="*/ 237 w 243"/>
                  <a:gd name="T3" fmla="*/ 12 h 12"/>
                  <a:gd name="T4" fmla="*/ 6 w 243"/>
                  <a:gd name="T5" fmla="*/ 12 h 12"/>
                  <a:gd name="T6" fmla="*/ 0 w 243"/>
                  <a:gd name="T7" fmla="*/ 6 h 12"/>
                  <a:gd name="T8" fmla="*/ 0 w 243"/>
                  <a:gd name="T9" fmla="*/ 6 h 12"/>
                  <a:gd name="T10" fmla="*/ 6 w 243"/>
                  <a:gd name="T11" fmla="*/ 0 h 12"/>
                  <a:gd name="T12" fmla="*/ 237 w 243"/>
                  <a:gd name="T13" fmla="*/ 0 h 12"/>
                  <a:gd name="T14" fmla="*/ 243 w 243"/>
                  <a:gd name="T15" fmla="*/ 6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3" h="12">
                    <a:moveTo>
                      <a:pt x="243" y="6"/>
                    </a:moveTo>
                    <a:cubicBezTo>
                      <a:pt x="243" y="9"/>
                      <a:pt x="241" y="12"/>
                      <a:pt x="237" y="12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3" y="12"/>
                      <a:pt x="0" y="9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2"/>
                      <a:pt x="3" y="0"/>
                      <a:pt x="6" y="0"/>
                    </a:cubicBezTo>
                    <a:cubicBezTo>
                      <a:pt x="237" y="0"/>
                      <a:pt x="237" y="0"/>
                      <a:pt x="237" y="0"/>
                    </a:cubicBezTo>
                    <a:cubicBezTo>
                      <a:pt x="241" y="0"/>
                      <a:pt x="243" y="2"/>
                      <a:pt x="243" y="6"/>
                    </a:cubicBezTo>
                    <a:close/>
                  </a:path>
                </a:pathLst>
              </a:custGeom>
              <a:solidFill>
                <a:srgbClr val="8FD4B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5" name="Freeform 298">
                <a:extLst>
                  <a:ext uri="{FF2B5EF4-FFF2-40B4-BE49-F238E27FC236}">
                    <a16:creationId xmlns:a16="http://schemas.microsoft.com/office/drawing/2014/main" id="{FC51FCF3-1692-51D8-2983-E3B7FDD28B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264828" y="4941130"/>
                <a:ext cx="377966" cy="64773"/>
              </a:xfrm>
              <a:custGeom>
                <a:avLst/>
                <a:gdLst>
                  <a:gd name="T0" fmla="*/ 64 w 64"/>
                  <a:gd name="T1" fmla="*/ 6 h 11"/>
                  <a:gd name="T2" fmla="*/ 58 w 64"/>
                  <a:gd name="T3" fmla="*/ 11 h 11"/>
                  <a:gd name="T4" fmla="*/ 6 w 64"/>
                  <a:gd name="T5" fmla="*/ 11 h 11"/>
                  <a:gd name="T6" fmla="*/ 0 w 64"/>
                  <a:gd name="T7" fmla="*/ 6 h 11"/>
                  <a:gd name="T8" fmla="*/ 0 w 64"/>
                  <a:gd name="T9" fmla="*/ 6 h 11"/>
                  <a:gd name="T10" fmla="*/ 6 w 64"/>
                  <a:gd name="T11" fmla="*/ 0 h 11"/>
                  <a:gd name="T12" fmla="*/ 58 w 64"/>
                  <a:gd name="T13" fmla="*/ 0 h 11"/>
                  <a:gd name="T14" fmla="*/ 64 w 64"/>
                  <a:gd name="T15" fmla="*/ 6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4" h="11">
                    <a:moveTo>
                      <a:pt x="64" y="6"/>
                    </a:moveTo>
                    <a:cubicBezTo>
                      <a:pt x="64" y="9"/>
                      <a:pt x="61" y="11"/>
                      <a:pt x="58" y="11"/>
                    </a:cubicBezTo>
                    <a:cubicBezTo>
                      <a:pt x="6" y="11"/>
                      <a:pt x="6" y="11"/>
                      <a:pt x="6" y="11"/>
                    </a:cubicBezTo>
                    <a:cubicBezTo>
                      <a:pt x="3" y="11"/>
                      <a:pt x="0" y="9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3" y="0"/>
                      <a:pt x="6" y="0"/>
                    </a:cubicBezTo>
                    <a:cubicBezTo>
                      <a:pt x="58" y="0"/>
                      <a:pt x="58" y="0"/>
                      <a:pt x="58" y="0"/>
                    </a:cubicBezTo>
                    <a:cubicBezTo>
                      <a:pt x="61" y="0"/>
                      <a:pt x="64" y="3"/>
                      <a:pt x="64" y="6"/>
                    </a:cubicBezTo>
                    <a:close/>
                  </a:path>
                </a:pathLst>
              </a:custGeom>
              <a:solidFill>
                <a:srgbClr val="8FD4B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6" name="Freeform 299">
                <a:extLst>
                  <a:ext uri="{FF2B5EF4-FFF2-40B4-BE49-F238E27FC236}">
                    <a16:creationId xmlns:a16="http://schemas.microsoft.com/office/drawing/2014/main" id="{EB26D9AE-CD7A-2276-A7FD-696C8506B9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39286" y="4941130"/>
                <a:ext cx="372680" cy="64773"/>
              </a:xfrm>
              <a:custGeom>
                <a:avLst/>
                <a:gdLst>
                  <a:gd name="T0" fmla="*/ 58 w 63"/>
                  <a:gd name="T1" fmla="*/ 0 h 11"/>
                  <a:gd name="T2" fmla="*/ 5 w 63"/>
                  <a:gd name="T3" fmla="*/ 0 h 11"/>
                  <a:gd name="T4" fmla="*/ 0 w 63"/>
                  <a:gd name="T5" fmla="*/ 6 h 11"/>
                  <a:gd name="T6" fmla="*/ 5 w 63"/>
                  <a:gd name="T7" fmla="*/ 11 h 11"/>
                  <a:gd name="T8" fmla="*/ 58 w 63"/>
                  <a:gd name="T9" fmla="*/ 11 h 11"/>
                  <a:gd name="T10" fmla="*/ 63 w 63"/>
                  <a:gd name="T11" fmla="*/ 6 h 11"/>
                  <a:gd name="T12" fmla="*/ 58 w 63"/>
                  <a:gd name="T1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3" h="11">
                    <a:moveTo>
                      <a:pt x="58" y="0"/>
                    </a:moveTo>
                    <a:cubicBezTo>
                      <a:pt x="5" y="0"/>
                      <a:pt x="5" y="0"/>
                      <a:pt x="5" y="0"/>
                    </a:cubicBezTo>
                    <a:cubicBezTo>
                      <a:pt x="2" y="0"/>
                      <a:pt x="0" y="3"/>
                      <a:pt x="0" y="6"/>
                    </a:cubicBezTo>
                    <a:cubicBezTo>
                      <a:pt x="0" y="9"/>
                      <a:pt x="2" y="11"/>
                      <a:pt x="5" y="11"/>
                    </a:cubicBezTo>
                    <a:cubicBezTo>
                      <a:pt x="58" y="11"/>
                      <a:pt x="58" y="11"/>
                      <a:pt x="58" y="11"/>
                    </a:cubicBezTo>
                    <a:cubicBezTo>
                      <a:pt x="61" y="11"/>
                      <a:pt x="63" y="9"/>
                      <a:pt x="63" y="6"/>
                    </a:cubicBezTo>
                    <a:cubicBezTo>
                      <a:pt x="63" y="3"/>
                      <a:pt x="61" y="0"/>
                      <a:pt x="58" y="0"/>
                    </a:cubicBezTo>
                    <a:close/>
                  </a:path>
                </a:pathLst>
              </a:custGeom>
              <a:solidFill>
                <a:srgbClr val="8FD4B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7" name="Freeform 300">
                <a:extLst>
                  <a:ext uri="{FF2B5EF4-FFF2-40B4-BE49-F238E27FC236}">
                    <a16:creationId xmlns:a16="http://schemas.microsoft.com/office/drawing/2014/main" id="{1D4A30D0-C747-2294-3773-C3C84AC68C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69681" y="3875675"/>
                <a:ext cx="1392924" cy="606754"/>
              </a:xfrm>
              <a:custGeom>
                <a:avLst/>
                <a:gdLst>
                  <a:gd name="T0" fmla="*/ 5 w 236"/>
                  <a:gd name="T1" fmla="*/ 103 h 103"/>
                  <a:gd name="T2" fmla="*/ 2 w 236"/>
                  <a:gd name="T3" fmla="*/ 102 h 103"/>
                  <a:gd name="T4" fmla="*/ 2 w 236"/>
                  <a:gd name="T5" fmla="*/ 95 h 103"/>
                  <a:gd name="T6" fmla="*/ 63 w 236"/>
                  <a:gd name="T7" fmla="*/ 29 h 103"/>
                  <a:gd name="T8" fmla="*/ 69 w 236"/>
                  <a:gd name="T9" fmla="*/ 28 h 103"/>
                  <a:gd name="T10" fmla="*/ 145 w 236"/>
                  <a:gd name="T11" fmla="*/ 80 h 103"/>
                  <a:gd name="T12" fmla="*/ 228 w 236"/>
                  <a:gd name="T13" fmla="*/ 1 h 103"/>
                  <a:gd name="T14" fmla="*/ 235 w 236"/>
                  <a:gd name="T15" fmla="*/ 2 h 103"/>
                  <a:gd name="T16" fmla="*/ 235 w 236"/>
                  <a:gd name="T17" fmla="*/ 8 h 103"/>
                  <a:gd name="T18" fmla="*/ 148 w 236"/>
                  <a:gd name="T19" fmla="*/ 90 h 103"/>
                  <a:gd name="T20" fmla="*/ 143 w 236"/>
                  <a:gd name="T21" fmla="*/ 90 h 103"/>
                  <a:gd name="T22" fmla="*/ 67 w 236"/>
                  <a:gd name="T23" fmla="*/ 38 h 103"/>
                  <a:gd name="T24" fmla="*/ 8 w 236"/>
                  <a:gd name="T25" fmla="*/ 101 h 103"/>
                  <a:gd name="T26" fmla="*/ 5 w 236"/>
                  <a:gd name="T27" fmla="*/ 103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36" h="103">
                    <a:moveTo>
                      <a:pt x="5" y="103"/>
                    </a:moveTo>
                    <a:cubicBezTo>
                      <a:pt x="4" y="103"/>
                      <a:pt x="3" y="102"/>
                      <a:pt x="2" y="102"/>
                    </a:cubicBezTo>
                    <a:cubicBezTo>
                      <a:pt x="0" y="100"/>
                      <a:pt x="0" y="97"/>
                      <a:pt x="2" y="95"/>
                    </a:cubicBezTo>
                    <a:cubicBezTo>
                      <a:pt x="63" y="29"/>
                      <a:pt x="63" y="29"/>
                      <a:pt x="63" y="29"/>
                    </a:cubicBezTo>
                    <a:cubicBezTo>
                      <a:pt x="65" y="27"/>
                      <a:pt x="68" y="27"/>
                      <a:pt x="69" y="28"/>
                    </a:cubicBezTo>
                    <a:cubicBezTo>
                      <a:pt x="145" y="80"/>
                      <a:pt x="145" y="80"/>
                      <a:pt x="145" y="80"/>
                    </a:cubicBezTo>
                    <a:cubicBezTo>
                      <a:pt x="228" y="1"/>
                      <a:pt x="228" y="1"/>
                      <a:pt x="228" y="1"/>
                    </a:cubicBezTo>
                    <a:cubicBezTo>
                      <a:pt x="230" y="0"/>
                      <a:pt x="233" y="0"/>
                      <a:pt x="235" y="2"/>
                    </a:cubicBezTo>
                    <a:cubicBezTo>
                      <a:pt x="236" y="3"/>
                      <a:pt x="236" y="6"/>
                      <a:pt x="235" y="8"/>
                    </a:cubicBezTo>
                    <a:cubicBezTo>
                      <a:pt x="148" y="90"/>
                      <a:pt x="148" y="90"/>
                      <a:pt x="148" y="90"/>
                    </a:cubicBezTo>
                    <a:cubicBezTo>
                      <a:pt x="147" y="91"/>
                      <a:pt x="145" y="91"/>
                      <a:pt x="143" y="90"/>
                    </a:cubicBezTo>
                    <a:cubicBezTo>
                      <a:pt x="67" y="38"/>
                      <a:pt x="67" y="38"/>
                      <a:pt x="67" y="38"/>
                    </a:cubicBezTo>
                    <a:cubicBezTo>
                      <a:pt x="8" y="101"/>
                      <a:pt x="8" y="101"/>
                      <a:pt x="8" y="101"/>
                    </a:cubicBezTo>
                    <a:cubicBezTo>
                      <a:pt x="7" y="102"/>
                      <a:pt x="6" y="103"/>
                      <a:pt x="5" y="103"/>
                    </a:cubicBezTo>
                    <a:close/>
                  </a:path>
                </a:pathLst>
              </a:custGeom>
              <a:solidFill>
                <a:srgbClr val="FF735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8" name="Oval 301">
                <a:extLst>
                  <a:ext uri="{FF2B5EF4-FFF2-40B4-BE49-F238E27FC236}">
                    <a16:creationId xmlns:a16="http://schemas.microsoft.com/office/drawing/2014/main" id="{157F4A4E-F621-A178-2585-75AA1EBACC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181569" y="3993325"/>
                <a:ext cx="171803" cy="165238"/>
              </a:xfrm>
              <a:prstGeom prst="ellipse">
                <a:avLst/>
              </a:prstGeom>
              <a:solidFill>
                <a:srgbClr val="FF735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9" name="Oval 302">
                <a:extLst>
                  <a:ext uri="{FF2B5EF4-FFF2-40B4-BE49-F238E27FC236}">
                    <a16:creationId xmlns:a16="http://schemas.microsoft.com/office/drawing/2014/main" id="{F60F66B7-CDDF-08B5-E857-8610BCF6F7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659974" y="4276212"/>
                <a:ext cx="171803" cy="163916"/>
              </a:xfrm>
              <a:prstGeom prst="ellipse">
                <a:avLst/>
              </a:prstGeom>
              <a:solidFill>
                <a:srgbClr val="FF735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90" name="Group 386">
              <a:extLst>
                <a:ext uri="{FF2B5EF4-FFF2-40B4-BE49-F238E27FC236}">
                  <a16:creationId xmlns:a16="http://schemas.microsoft.com/office/drawing/2014/main" id="{BC05DCA9-BA51-3184-A8BD-C4F08487120D}"/>
                </a:ext>
              </a:extLst>
            </p:cNvPr>
            <p:cNvGrpSpPr/>
            <p:nvPr/>
          </p:nvGrpSpPr>
          <p:grpSpPr>
            <a:xfrm>
              <a:off x="19089931" y="3994773"/>
              <a:ext cx="2147224" cy="2140610"/>
              <a:chOff x="131763" y="111125"/>
              <a:chExt cx="3802063" cy="3789363"/>
            </a:xfrm>
          </p:grpSpPr>
          <p:sp>
            <p:nvSpPr>
              <p:cNvPr id="98" name="Freeform 5">
                <a:extLst>
                  <a:ext uri="{FF2B5EF4-FFF2-40B4-BE49-F238E27FC236}">
                    <a16:creationId xmlns:a16="http://schemas.microsoft.com/office/drawing/2014/main" id="{07B1F940-053D-B4DF-AAA0-B1E2A1B6AB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74838" y="1930400"/>
                <a:ext cx="447675" cy="460375"/>
              </a:xfrm>
              <a:custGeom>
                <a:avLst/>
                <a:gdLst>
                  <a:gd name="T0" fmla="*/ 11 w 65"/>
                  <a:gd name="T1" fmla="*/ 0 h 67"/>
                  <a:gd name="T2" fmla="*/ 2 w 65"/>
                  <a:gd name="T3" fmla="*/ 8 h 67"/>
                  <a:gd name="T4" fmla="*/ 2 w 65"/>
                  <a:gd name="T5" fmla="*/ 18 h 67"/>
                  <a:gd name="T6" fmla="*/ 52 w 65"/>
                  <a:gd name="T7" fmla="*/ 67 h 67"/>
                  <a:gd name="T8" fmla="*/ 65 w 65"/>
                  <a:gd name="T9" fmla="*/ 54 h 67"/>
                  <a:gd name="T10" fmla="*/ 11 w 65"/>
                  <a:gd name="T11" fmla="*/ 0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5" h="67">
                    <a:moveTo>
                      <a:pt x="11" y="0"/>
                    </a:moveTo>
                    <a:cubicBezTo>
                      <a:pt x="2" y="8"/>
                      <a:pt x="2" y="8"/>
                      <a:pt x="2" y="8"/>
                    </a:cubicBezTo>
                    <a:cubicBezTo>
                      <a:pt x="0" y="11"/>
                      <a:pt x="0" y="15"/>
                      <a:pt x="2" y="18"/>
                    </a:cubicBezTo>
                    <a:cubicBezTo>
                      <a:pt x="52" y="67"/>
                      <a:pt x="52" y="67"/>
                      <a:pt x="52" y="67"/>
                    </a:cubicBezTo>
                    <a:cubicBezTo>
                      <a:pt x="65" y="54"/>
                      <a:pt x="65" y="54"/>
                      <a:pt x="65" y="54"/>
                    </a:cubicBez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FF735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9" name="Freeform 6">
                <a:extLst>
                  <a:ext uri="{FF2B5EF4-FFF2-40B4-BE49-F238E27FC236}">
                    <a16:creationId xmlns:a16="http://schemas.microsoft.com/office/drawing/2014/main" id="{6D0202B9-C0CA-BB3B-D9B8-F4B2AACE47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16138" y="2301875"/>
                <a:ext cx="1597025" cy="1598613"/>
              </a:xfrm>
              <a:custGeom>
                <a:avLst/>
                <a:gdLst>
                  <a:gd name="T0" fmla="*/ 17 w 232"/>
                  <a:gd name="T1" fmla="*/ 13 h 232"/>
                  <a:gd name="T2" fmla="*/ 2 w 232"/>
                  <a:gd name="T3" fmla="*/ 28 h 232"/>
                  <a:gd name="T4" fmla="*/ 2 w 232"/>
                  <a:gd name="T5" fmla="*/ 37 h 232"/>
                  <a:gd name="T6" fmla="*/ 194 w 232"/>
                  <a:gd name="T7" fmla="*/ 229 h 232"/>
                  <a:gd name="T8" fmla="*/ 204 w 232"/>
                  <a:gd name="T9" fmla="*/ 229 h 232"/>
                  <a:gd name="T10" fmla="*/ 232 w 232"/>
                  <a:gd name="T11" fmla="*/ 201 h 232"/>
                  <a:gd name="T12" fmla="*/ 38 w 232"/>
                  <a:gd name="T13" fmla="*/ 8 h 232"/>
                  <a:gd name="T14" fmla="*/ 30 w 232"/>
                  <a:gd name="T15" fmla="*/ 0 h 232"/>
                  <a:gd name="T16" fmla="*/ 17 w 232"/>
                  <a:gd name="T17" fmla="*/ 13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2" h="232">
                    <a:moveTo>
                      <a:pt x="17" y="13"/>
                    </a:moveTo>
                    <a:cubicBezTo>
                      <a:pt x="2" y="28"/>
                      <a:pt x="2" y="28"/>
                      <a:pt x="2" y="28"/>
                    </a:cubicBezTo>
                    <a:cubicBezTo>
                      <a:pt x="0" y="31"/>
                      <a:pt x="0" y="35"/>
                      <a:pt x="2" y="37"/>
                    </a:cubicBezTo>
                    <a:cubicBezTo>
                      <a:pt x="194" y="229"/>
                      <a:pt x="194" y="229"/>
                      <a:pt x="194" y="229"/>
                    </a:cubicBezTo>
                    <a:cubicBezTo>
                      <a:pt x="197" y="232"/>
                      <a:pt x="201" y="232"/>
                      <a:pt x="204" y="229"/>
                    </a:cubicBezTo>
                    <a:cubicBezTo>
                      <a:pt x="232" y="201"/>
                      <a:pt x="232" y="201"/>
                      <a:pt x="232" y="201"/>
                    </a:cubicBezTo>
                    <a:cubicBezTo>
                      <a:pt x="38" y="8"/>
                      <a:pt x="38" y="8"/>
                      <a:pt x="38" y="8"/>
                    </a:cubicBezTo>
                    <a:cubicBezTo>
                      <a:pt x="30" y="0"/>
                      <a:pt x="30" y="0"/>
                      <a:pt x="30" y="0"/>
                    </a:cubicBezTo>
                    <a:lnTo>
                      <a:pt x="17" y="13"/>
                    </a:lnTo>
                    <a:close/>
                  </a:path>
                </a:pathLst>
              </a:custGeom>
              <a:solidFill>
                <a:srgbClr val="000529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0" name="Freeform 7">
                <a:extLst>
                  <a:ext uri="{FF2B5EF4-FFF2-40B4-BE49-F238E27FC236}">
                    <a16:creationId xmlns:a16="http://schemas.microsoft.com/office/drawing/2014/main" id="{AB35EEEF-B8E1-4970-43BD-3D4B4CAEC2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51038" y="1839913"/>
                <a:ext cx="474663" cy="461963"/>
              </a:xfrm>
              <a:custGeom>
                <a:avLst/>
                <a:gdLst>
                  <a:gd name="T0" fmla="*/ 69 w 69"/>
                  <a:gd name="T1" fmla="*/ 52 h 67"/>
                  <a:gd name="T2" fmla="*/ 20 w 69"/>
                  <a:gd name="T3" fmla="*/ 2 h 67"/>
                  <a:gd name="T4" fmla="*/ 10 w 69"/>
                  <a:gd name="T5" fmla="*/ 2 h 67"/>
                  <a:gd name="T6" fmla="*/ 0 w 69"/>
                  <a:gd name="T7" fmla="*/ 13 h 67"/>
                  <a:gd name="T8" fmla="*/ 54 w 69"/>
                  <a:gd name="T9" fmla="*/ 67 h 67"/>
                  <a:gd name="T10" fmla="*/ 69 w 69"/>
                  <a:gd name="T11" fmla="*/ 5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9" h="67">
                    <a:moveTo>
                      <a:pt x="69" y="52"/>
                    </a:moveTo>
                    <a:cubicBezTo>
                      <a:pt x="20" y="2"/>
                      <a:pt x="20" y="2"/>
                      <a:pt x="20" y="2"/>
                    </a:cubicBezTo>
                    <a:cubicBezTo>
                      <a:pt x="17" y="0"/>
                      <a:pt x="13" y="0"/>
                      <a:pt x="10" y="2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54" y="67"/>
                      <a:pt x="54" y="67"/>
                      <a:pt x="54" y="67"/>
                    </a:cubicBezTo>
                    <a:lnTo>
                      <a:pt x="69" y="52"/>
                    </a:lnTo>
                    <a:close/>
                  </a:path>
                </a:pathLst>
              </a:custGeom>
              <a:solidFill>
                <a:srgbClr val="FF9973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1" name="Freeform 8">
                <a:extLst>
                  <a:ext uri="{FF2B5EF4-FFF2-40B4-BE49-F238E27FC236}">
                    <a16:creationId xmlns:a16="http://schemas.microsoft.com/office/drawing/2014/main" id="{7D981FDD-3D46-84F5-CAF4-62CB07C700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22513" y="2074863"/>
                <a:ext cx="1611313" cy="1611313"/>
              </a:xfrm>
              <a:custGeom>
                <a:avLst/>
                <a:gdLst>
                  <a:gd name="T0" fmla="*/ 30 w 234"/>
                  <a:gd name="T1" fmla="*/ 3 h 234"/>
                  <a:gd name="T2" fmla="*/ 15 w 234"/>
                  <a:gd name="T3" fmla="*/ 18 h 234"/>
                  <a:gd name="T4" fmla="*/ 0 w 234"/>
                  <a:gd name="T5" fmla="*/ 33 h 234"/>
                  <a:gd name="T6" fmla="*/ 8 w 234"/>
                  <a:gd name="T7" fmla="*/ 41 h 234"/>
                  <a:gd name="T8" fmla="*/ 202 w 234"/>
                  <a:gd name="T9" fmla="*/ 234 h 234"/>
                  <a:gd name="T10" fmla="*/ 232 w 234"/>
                  <a:gd name="T11" fmla="*/ 204 h 234"/>
                  <a:gd name="T12" fmla="*/ 232 w 234"/>
                  <a:gd name="T13" fmla="*/ 195 h 234"/>
                  <a:gd name="T14" fmla="*/ 40 w 234"/>
                  <a:gd name="T15" fmla="*/ 3 h 234"/>
                  <a:gd name="T16" fmla="*/ 30 w 234"/>
                  <a:gd name="T17" fmla="*/ 3 h 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4" h="234">
                    <a:moveTo>
                      <a:pt x="30" y="3"/>
                    </a:moveTo>
                    <a:cubicBezTo>
                      <a:pt x="15" y="18"/>
                      <a:pt x="15" y="18"/>
                      <a:pt x="15" y="18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8" y="41"/>
                      <a:pt x="8" y="41"/>
                      <a:pt x="8" y="41"/>
                    </a:cubicBezTo>
                    <a:cubicBezTo>
                      <a:pt x="202" y="234"/>
                      <a:pt x="202" y="234"/>
                      <a:pt x="202" y="234"/>
                    </a:cubicBezTo>
                    <a:cubicBezTo>
                      <a:pt x="232" y="204"/>
                      <a:pt x="232" y="204"/>
                      <a:pt x="232" y="204"/>
                    </a:cubicBezTo>
                    <a:cubicBezTo>
                      <a:pt x="234" y="202"/>
                      <a:pt x="234" y="197"/>
                      <a:pt x="232" y="195"/>
                    </a:cubicBezTo>
                    <a:cubicBezTo>
                      <a:pt x="40" y="3"/>
                      <a:pt x="40" y="3"/>
                      <a:pt x="40" y="3"/>
                    </a:cubicBezTo>
                    <a:cubicBezTo>
                      <a:pt x="37" y="0"/>
                      <a:pt x="33" y="0"/>
                      <a:pt x="30" y="3"/>
                    </a:cubicBezTo>
                    <a:close/>
                  </a:path>
                </a:pathLst>
              </a:custGeom>
              <a:solidFill>
                <a:srgbClr val="333754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2" name="Freeform 9">
                <a:extLst>
                  <a:ext uri="{FF2B5EF4-FFF2-40B4-BE49-F238E27FC236}">
                    <a16:creationId xmlns:a16="http://schemas.microsoft.com/office/drawing/2014/main" id="{394400DC-0175-1509-8946-DEC38DAF17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1763" y="111125"/>
                <a:ext cx="2355850" cy="2355850"/>
              </a:xfrm>
              <a:custGeom>
                <a:avLst/>
                <a:gdLst>
                  <a:gd name="T0" fmla="*/ 281 w 342"/>
                  <a:gd name="T1" fmla="*/ 61 h 342"/>
                  <a:gd name="T2" fmla="*/ 281 w 342"/>
                  <a:gd name="T3" fmla="*/ 282 h 342"/>
                  <a:gd name="T4" fmla="*/ 61 w 342"/>
                  <a:gd name="T5" fmla="*/ 282 h 342"/>
                  <a:gd name="T6" fmla="*/ 61 w 342"/>
                  <a:gd name="T7" fmla="*/ 61 h 342"/>
                  <a:gd name="T8" fmla="*/ 281 w 342"/>
                  <a:gd name="T9" fmla="*/ 61 h 3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2" h="342">
                    <a:moveTo>
                      <a:pt x="281" y="61"/>
                    </a:moveTo>
                    <a:cubicBezTo>
                      <a:pt x="342" y="122"/>
                      <a:pt x="342" y="221"/>
                      <a:pt x="281" y="282"/>
                    </a:cubicBezTo>
                    <a:cubicBezTo>
                      <a:pt x="220" y="342"/>
                      <a:pt x="122" y="342"/>
                      <a:pt x="61" y="282"/>
                    </a:cubicBezTo>
                    <a:cubicBezTo>
                      <a:pt x="0" y="221"/>
                      <a:pt x="0" y="122"/>
                      <a:pt x="61" y="61"/>
                    </a:cubicBezTo>
                    <a:cubicBezTo>
                      <a:pt x="122" y="0"/>
                      <a:pt x="220" y="0"/>
                      <a:pt x="281" y="61"/>
                    </a:cubicBezTo>
                    <a:close/>
                  </a:path>
                </a:pathLst>
              </a:custGeom>
              <a:solidFill>
                <a:srgbClr val="000529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3" name="Freeform 10">
                <a:extLst>
                  <a:ext uri="{FF2B5EF4-FFF2-40B4-BE49-F238E27FC236}">
                    <a16:creationId xmlns:a16="http://schemas.microsoft.com/office/drawing/2014/main" id="{6CB2AAD7-6F68-850D-21CA-DF9AE684EA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3700" y="379413"/>
                <a:ext cx="1831975" cy="1825625"/>
              </a:xfrm>
              <a:custGeom>
                <a:avLst/>
                <a:gdLst>
                  <a:gd name="T0" fmla="*/ 218 w 266"/>
                  <a:gd name="T1" fmla="*/ 47 h 265"/>
                  <a:gd name="T2" fmla="*/ 218 w 266"/>
                  <a:gd name="T3" fmla="*/ 218 h 265"/>
                  <a:gd name="T4" fmla="*/ 48 w 266"/>
                  <a:gd name="T5" fmla="*/ 218 h 265"/>
                  <a:gd name="T6" fmla="*/ 48 w 266"/>
                  <a:gd name="T7" fmla="*/ 47 h 265"/>
                  <a:gd name="T8" fmla="*/ 218 w 266"/>
                  <a:gd name="T9" fmla="*/ 47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6" h="265">
                    <a:moveTo>
                      <a:pt x="218" y="47"/>
                    </a:moveTo>
                    <a:cubicBezTo>
                      <a:pt x="266" y="94"/>
                      <a:pt x="266" y="171"/>
                      <a:pt x="218" y="218"/>
                    </a:cubicBezTo>
                    <a:cubicBezTo>
                      <a:pt x="171" y="265"/>
                      <a:pt x="95" y="265"/>
                      <a:pt x="48" y="218"/>
                    </a:cubicBezTo>
                    <a:cubicBezTo>
                      <a:pt x="0" y="171"/>
                      <a:pt x="0" y="94"/>
                      <a:pt x="48" y="47"/>
                    </a:cubicBezTo>
                    <a:cubicBezTo>
                      <a:pt x="95" y="0"/>
                      <a:pt x="171" y="0"/>
                      <a:pt x="218" y="47"/>
                    </a:cubicBezTo>
                    <a:close/>
                  </a:path>
                </a:pathLst>
              </a:custGeom>
              <a:solidFill>
                <a:srgbClr val="8FD4B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4" name="Freeform 11">
                <a:extLst>
                  <a:ext uri="{FF2B5EF4-FFF2-40B4-BE49-F238E27FC236}">
                    <a16:creationId xmlns:a16="http://schemas.microsoft.com/office/drawing/2014/main" id="{9F75482C-E2E8-F2CA-1AC5-E7C93227B2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8800" y="758825"/>
                <a:ext cx="371475" cy="1033463"/>
              </a:xfrm>
              <a:custGeom>
                <a:avLst/>
                <a:gdLst>
                  <a:gd name="T0" fmla="*/ 51 w 54"/>
                  <a:gd name="T1" fmla="*/ 147 h 150"/>
                  <a:gd name="T2" fmla="*/ 40 w 54"/>
                  <a:gd name="T3" fmla="*/ 147 h 150"/>
                  <a:gd name="T4" fmla="*/ 40 w 54"/>
                  <a:gd name="T5" fmla="*/ 3 h 150"/>
                  <a:gd name="T6" fmla="*/ 51 w 54"/>
                  <a:gd name="T7" fmla="*/ 3 h 150"/>
                  <a:gd name="T8" fmla="*/ 51 w 54"/>
                  <a:gd name="T9" fmla="*/ 14 h 150"/>
                  <a:gd name="T10" fmla="*/ 51 w 54"/>
                  <a:gd name="T11" fmla="*/ 136 h 150"/>
                  <a:gd name="T12" fmla="*/ 51 w 54"/>
                  <a:gd name="T13" fmla="*/ 147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4" h="150">
                    <a:moveTo>
                      <a:pt x="51" y="147"/>
                    </a:moveTo>
                    <a:cubicBezTo>
                      <a:pt x="48" y="150"/>
                      <a:pt x="43" y="150"/>
                      <a:pt x="40" y="147"/>
                    </a:cubicBezTo>
                    <a:cubicBezTo>
                      <a:pt x="0" y="107"/>
                      <a:pt x="0" y="43"/>
                      <a:pt x="40" y="3"/>
                    </a:cubicBezTo>
                    <a:cubicBezTo>
                      <a:pt x="43" y="0"/>
                      <a:pt x="48" y="0"/>
                      <a:pt x="51" y="3"/>
                    </a:cubicBezTo>
                    <a:cubicBezTo>
                      <a:pt x="54" y="6"/>
                      <a:pt x="54" y="11"/>
                      <a:pt x="51" y="14"/>
                    </a:cubicBezTo>
                    <a:cubicBezTo>
                      <a:pt x="17" y="47"/>
                      <a:pt x="17" y="102"/>
                      <a:pt x="51" y="136"/>
                    </a:cubicBezTo>
                    <a:cubicBezTo>
                      <a:pt x="54" y="139"/>
                      <a:pt x="54" y="144"/>
                      <a:pt x="51" y="14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5" name="Freeform 12">
                <a:extLst>
                  <a:ext uri="{FF2B5EF4-FFF2-40B4-BE49-F238E27FC236}">
                    <a16:creationId xmlns:a16="http://schemas.microsoft.com/office/drawing/2014/main" id="{1D8EF619-E697-201D-E498-31832AD423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41400" y="1819275"/>
                <a:ext cx="412750" cy="165100"/>
              </a:xfrm>
              <a:custGeom>
                <a:avLst/>
                <a:gdLst>
                  <a:gd name="T0" fmla="*/ 58 w 60"/>
                  <a:gd name="T1" fmla="*/ 20 h 24"/>
                  <a:gd name="T2" fmla="*/ 53 w 60"/>
                  <a:gd name="T3" fmla="*/ 22 h 24"/>
                  <a:gd name="T4" fmla="*/ 6 w 60"/>
                  <a:gd name="T5" fmla="*/ 16 h 24"/>
                  <a:gd name="T6" fmla="*/ 2 w 60"/>
                  <a:gd name="T7" fmla="*/ 6 h 24"/>
                  <a:gd name="T8" fmla="*/ 12 w 60"/>
                  <a:gd name="T9" fmla="*/ 1 h 24"/>
                  <a:gd name="T10" fmla="*/ 51 w 60"/>
                  <a:gd name="T11" fmla="*/ 6 h 24"/>
                  <a:gd name="T12" fmla="*/ 60 w 60"/>
                  <a:gd name="T13" fmla="*/ 13 h 24"/>
                  <a:gd name="T14" fmla="*/ 58 w 60"/>
                  <a:gd name="T15" fmla="*/ 2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0" h="24">
                    <a:moveTo>
                      <a:pt x="58" y="20"/>
                    </a:moveTo>
                    <a:cubicBezTo>
                      <a:pt x="57" y="21"/>
                      <a:pt x="55" y="22"/>
                      <a:pt x="53" y="22"/>
                    </a:cubicBezTo>
                    <a:cubicBezTo>
                      <a:pt x="37" y="24"/>
                      <a:pt x="21" y="22"/>
                      <a:pt x="6" y="16"/>
                    </a:cubicBezTo>
                    <a:cubicBezTo>
                      <a:pt x="2" y="15"/>
                      <a:pt x="0" y="10"/>
                      <a:pt x="2" y="6"/>
                    </a:cubicBezTo>
                    <a:cubicBezTo>
                      <a:pt x="3" y="2"/>
                      <a:pt x="8" y="0"/>
                      <a:pt x="12" y="1"/>
                    </a:cubicBezTo>
                    <a:cubicBezTo>
                      <a:pt x="24" y="6"/>
                      <a:pt x="38" y="8"/>
                      <a:pt x="51" y="6"/>
                    </a:cubicBezTo>
                    <a:cubicBezTo>
                      <a:pt x="56" y="6"/>
                      <a:pt x="60" y="9"/>
                      <a:pt x="60" y="13"/>
                    </a:cubicBezTo>
                    <a:cubicBezTo>
                      <a:pt x="60" y="16"/>
                      <a:pt x="59" y="18"/>
                      <a:pt x="58" y="2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91" name="Group 397">
              <a:extLst>
                <a:ext uri="{FF2B5EF4-FFF2-40B4-BE49-F238E27FC236}">
                  <a16:creationId xmlns:a16="http://schemas.microsoft.com/office/drawing/2014/main" id="{01163D14-721C-C5CF-5550-50ABD70E3399}"/>
                </a:ext>
              </a:extLst>
            </p:cNvPr>
            <p:cNvGrpSpPr/>
            <p:nvPr/>
          </p:nvGrpSpPr>
          <p:grpSpPr>
            <a:xfrm rot="1080935">
              <a:off x="16604010" y="7135545"/>
              <a:ext cx="2997012" cy="1068305"/>
              <a:chOff x="485775" y="495300"/>
              <a:chExt cx="5238750" cy="1866901"/>
            </a:xfrm>
          </p:grpSpPr>
          <p:sp>
            <p:nvSpPr>
              <p:cNvPr id="92" name="Freeform 5">
                <a:extLst>
                  <a:ext uri="{FF2B5EF4-FFF2-40B4-BE49-F238E27FC236}">
                    <a16:creationId xmlns:a16="http://schemas.microsoft.com/office/drawing/2014/main" id="{07FF17BF-A0C8-A93F-E05E-9CD9E44768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03750" y="1674813"/>
                <a:ext cx="1120775" cy="687388"/>
              </a:xfrm>
              <a:custGeom>
                <a:avLst/>
                <a:gdLst>
                  <a:gd name="T0" fmla="*/ 6 w 117"/>
                  <a:gd name="T1" fmla="*/ 29 h 71"/>
                  <a:gd name="T2" fmla="*/ 0 w 117"/>
                  <a:gd name="T3" fmla="*/ 58 h 71"/>
                  <a:gd name="T4" fmla="*/ 63 w 117"/>
                  <a:gd name="T5" fmla="*/ 71 h 71"/>
                  <a:gd name="T6" fmla="*/ 115 w 117"/>
                  <a:gd name="T7" fmla="*/ 55 h 71"/>
                  <a:gd name="T8" fmla="*/ 115 w 117"/>
                  <a:gd name="T9" fmla="*/ 55 h 71"/>
                  <a:gd name="T10" fmla="*/ 115 w 117"/>
                  <a:gd name="T11" fmla="*/ 53 h 71"/>
                  <a:gd name="T12" fmla="*/ 68 w 117"/>
                  <a:gd name="T13" fmla="*/ 43 h 71"/>
                  <a:gd name="T14" fmla="*/ 62 w 117"/>
                  <a:gd name="T15" fmla="*/ 46 h 71"/>
                  <a:gd name="T16" fmla="*/ 57 w 117"/>
                  <a:gd name="T17" fmla="*/ 39 h 71"/>
                  <a:gd name="T18" fmla="*/ 64 w 117"/>
                  <a:gd name="T19" fmla="*/ 35 h 71"/>
                  <a:gd name="T20" fmla="*/ 68 w 117"/>
                  <a:gd name="T21" fmla="*/ 40 h 71"/>
                  <a:gd name="T22" fmla="*/ 116 w 117"/>
                  <a:gd name="T23" fmla="*/ 50 h 71"/>
                  <a:gd name="T24" fmla="*/ 117 w 117"/>
                  <a:gd name="T25" fmla="*/ 48 h 71"/>
                  <a:gd name="T26" fmla="*/ 117 w 117"/>
                  <a:gd name="T27" fmla="*/ 48 h 71"/>
                  <a:gd name="T28" fmla="*/ 75 w 117"/>
                  <a:gd name="T29" fmla="*/ 13 h 71"/>
                  <a:gd name="T30" fmla="*/ 12 w 117"/>
                  <a:gd name="T31" fmla="*/ 0 h 71"/>
                  <a:gd name="T32" fmla="*/ 6 w 117"/>
                  <a:gd name="T33" fmla="*/ 29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17" h="71">
                    <a:moveTo>
                      <a:pt x="6" y="29"/>
                    </a:moveTo>
                    <a:cubicBezTo>
                      <a:pt x="0" y="58"/>
                      <a:pt x="0" y="58"/>
                      <a:pt x="0" y="58"/>
                    </a:cubicBezTo>
                    <a:cubicBezTo>
                      <a:pt x="63" y="71"/>
                      <a:pt x="63" y="71"/>
                      <a:pt x="63" y="71"/>
                    </a:cubicBezTo>
                    <a:cubicBezTo>
                      <a:pt x="76" y="58"/>
                      <a:pt x="95" y="51"/>
                      <a:pt x="115" y="55"/>
                    </a:cubicBezTo>
                    <a:cubicBezTo>
                      <a:pt x="115" y="55"/>
                      <a:pt x="115" y="55"/>
                      <a:pt x="115" y="55"/>
                    </a:cubicBezTo>
                    <a:cubicBezTo>
                      <a:pt x="115" y="53"/>
                      <a:pt x="115" y="53"/>
                      <a:pt x="115" y="53"/>
                    </a:cubicBezTo>
                    <a:cubicBezTo>
                      <a:pt x="68" y="43"/>
                      <a:pt x="68" y="43"/>
                      <a:pt x="68" y="43"/>
                    </a:cubicBezTo>
                    <a:cubicBezTo>
                      <a:pt x="67" y="45"/>
                      <a:pt x="64" y="47"/>
                      <a:pt x="62" y="46"/>
                    </a:cubicBezTo>
                    <a:cubicBezTo>
                      <a:pt x="59" y="45"/>
                      <a:pt x="57" y="42"/>
                      <a:pt x="57" y="39"/>
                    </a:cubicBezTo>
                    <a:cubicBezTo>
                      <a:pt x="58" y="36"/>
                      <a:pt x="61" y="34"/>
                      <a:pt x="64" y="35"/>
                    </a:cubicBezTo>
                    <a:cubicBezTo>
                      <a:pt x="67" y="36"/>
                      <a:pt x="68" y="38"/>
                      <a:pt x="68" y="40"/>
                    </a:cubicBezTo>
                    <a:cubicBezTo>
                      <a:pt x="116" y="50"/>
                      <a:pt x="116" y="50"/>
                      <a:pt x="116" y="50"/>
                    </a:cubicBezTo>
                    <a:cubicBezTo>
                      <a:pt x="117" y="48"/>
                      <a:pt x="117" y="48"/>
                      <a:pt x="117" y="48"/>
                    </a:cubicBezTo>
                    <a:cubicBezTo>
                      <a:pt x="117" y="48"/>
                      <a:pt x="117" y="48"/>
                      <a:pt x="117" y="48"/>
                    </a:cubicBezTo>
                    <a:cubicBezTo>
                      <a:pt x="97" y="44"/>
                      <a:pt x="82" y="30"/>
                      <a:pt x="75" y="13"/>
                    </a:cubicBezTo>
                    <a:cubicBezTo>
                      <a:pt x="12" y="0"/>
                      <a:pt x="12" y="0"/>
                      <a:pt x="12" y="0"/>
                    </a:cubicBezTo>
                    <a:lnTo>
                      <a:pt x="6" y="29"/>
                    </a:lnTo>
                    <a:close/>
                  </a:path>
                </a:pathLst>
              </a:custGeom>
              <a:solidFill>
                <a:srgbClr val="1D8C96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3" name="Freeform 6">
                <a:extLst>
                  <a:ext uri="{FF2B5EF4-FFF2-40B4-BE49-F238E27FC236}">
                    <a16:creationId xmlns:a16="http://schemas.microsoft.com/office/drawing/2014/main" id="{4EB4A336-ADF5-A1E1-CCA5-0AA362613F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49400" y="989013"/>
                <a:ext cx="3351213" cy="1335088"/>
              </a:xfrm>
              <a:custGeom>
                <a:avLst/>
                <a:gdLst>
                  <a:gd name="T0" fmla="*/ 2111 w 2111"/>
                  <a:gd name="T1" fmla="*/ 420 h 841"/>
                  <a:gd name="T2" fmla="*/ 2027 w 2111"/>
                  <a:gd name="T3" fmla="*/ 841 h 841"/>
                  <a:gd name="T4" fmla="*/ 0 w 2111"/>
                  <a:gd name="T5" fmla="*/ 426 h 841"/>
                  <a:gd name="T6" fmla="*/ 84 w 2111"/>
                  <a:gd name="T7" fmla="*/ 0 h 841"/>
                  <a:gd name="T8" fmla="*/ 2111 w 2111"/>
                  <a:gd name="T9" fmla="*/ 420 h 8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11" h="841">
                    <a:moveTo>
                      <a:pt x="2111" y="420"/>
                    </a:moveTo>
                    <a:lnTo>
                      <a:pt x="2027" y="841"/>
                    </a:lnTo>
                    <a:lnTo>
                      <a:pt x="0" y="426"/>
                    </a:lnTo>
                    <a:lnTo>
                      <a:pt x="84" y="0"/>
                    </a:lnTo>
                    <a:lnTo>
                      <a:pt x="2111" y="420"/>
                    </a:lnTo>
                    <a:close/>
                  </a:path>
                </a:pathLst>
              </a:custGeom>
              <a:solidFill>
                <a:srgbClr val="0EB3B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4" name="Freeform 7">
                <a:extLst>
                  <a:ext uri="{FF2B5EF4-FFF2-40B4-BE49-F238E27FC236}">
                    <a16:creationId xmlns:a16="http://schemas.microsoft.com/office/drawing/2014/main" id="{CD4B0B6E-E482-FA60-C323-A97F958B1B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14463" y="958850"/>
                <a:ext cx="3352800" cy="1344613"/>
              </a:xfrm>
              <a:custGeom>
                <a:avLst/>
                <a:gdLst>
                  <a:gd name="T0" fmla="*/ 2112 w 2112"/>
                  <a:gd name="T1" fmla="*/ 421 h 847"/>
                  <a:gd name="T2" fmla="*/ 2027 w 2112"/>
                  <a:gd name="T3" fmla="*/ 847 h 847"/>
                  <a:gd name="T4" fmla="*/ 0 w 2112"/>
                  <a:gd name="T5" fmla="*/ 427 h 847"/>
                  <a:gd name="T6" fmla="*/ 85 w 2112"/>
                  <a:gd name="T7" fmla="*/ 0 h 847"/>
                  <a:gd name="T8" fmla="*/ 2112 w 2112"/>
                  <a:gd name="T9" fmla="*/ 421 h 8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12" h="847">
                    <a:moveTo>
                      <a:pt x="2112" y="421"/>
                    </a:moveTo>
                    <a:lnTo>
                      <a:pt x="2027" y="847"/>
                    </a:lnTo>
                    <a:lnTo>
                      <a:pt x="0" y="427"/>
                    </a:lnTo>
                    <a:lnTo>
                      <a:pt x="85" y="0"/>
                    </a:lnTo>
                    <a:lnTo>
                      <a:pt x="2112" y="421"/>
                    </a:lnTo>
                    <a:close/>
                  </a:path>
                </a:pathLst>
              </a:custGeom>
              <a:solidFill>
                <a:srgbClr val="FDC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5" name="Freeform 8">
                <a:extLst>
                  <a:ext uri="{FF2B5EF4-FFF2-40B4-BE49-F238E27FC236}">
                    <a16:creationId xmlns:a16="http://schemas.microsoft.com/office/drawing/2014/main" id="{C3777D15-9D41-4010-7F7B-31187BBF02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5775" y="736600"/>
                <a:ext cx="536575" cy="862013"/>
              </a:xfrm>
              <a:custGeom>
                <a:avLst/>
                <a:gdLst>
                  <a:gd name="T0" fmla="*/ 37 w 56"/>
                  <a:gd name="T1" fmla="*/ 88 h 89"/>
                  <a:gd name="T2" fmla="*/ 39 w 56"/>
                  <a:gd name="T3" fmla="*/ 89 h 89"/>
                  <a:gd name="T4" fmla="*/ 56 w 56"/>
                  <a:gd name="T5" fmla="*/ 5 h 89"/>
                  <a:gd name="T6" fmla="*/ 54 w 56"/>
                  <a:gd name="T7" fmla="*/ 4 h 89"/>
                  <a:gd name="T8" fmla="*/ 5 w 56"/>
                  <a:gd name="T9" fmla="*/ 38 h 89"/>
                  <a:gd name="T10" fmla="*/ 37 w 56"/>
                  <a:gd name="T11" fmla="*/ 88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6" h="89">
                    <a:moveTo>
                      <a:pt x="37" y="88"/>
                    </a:moveTo>
                    <a:cubicBezTo>
                      <a:pt x="39" y="89"/>
                      <a:pt x="39" y="89"/>
                      <a:pt x="39" y="89"/>
                    </a:cubicBezTo>
                    <a:cubicBezTo>
                      <a:pt x="56" y="5"/>
                      <a:pt x="56" y="5"/>
                      <a:pt x="56" y="5"/>
                    </a:cubicBezTo>
                    <a:cubicBezTo>
                      <a:pt x="54" y="4"/>
                      <a:pt x="54" y="4"/>
                      <a:pt x="54" y="4"/>
                    </a:cubicBezTo>
                    <a:cubicBezTo>
                      <a:pt x="32" y="0"/>
                      <a:pt x="10" y="15"/>
                      <a:pt x="5" y="38"/>
                    </a:cubicBezTo>
                    <a:cubicBezTo>
                      <a:pt x="0" y="61"/>
                      <a:pt x="15" y="83"/>
                      <a:pt x="37" y="88"/>
                    </a:cubicBezTo>
                    <a:close/>
                  </a:path>
                </a:pathLst>
              </a:custGeom>
              <a:solidFill>
                <a:srgbClr val="FDC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6" name="Freeform 9">
                <a:extLst>
                  <a:ext uri="{FF2B5EF4-FFF2-40B4-BE49-F238E27FC236}">
                    <a16:creationId xmlns:a16="http://schemas.microsoft.com/office/drawing/2014/main" id="{0FA3F7DC-01F0-DAA7-5B27-F5623B5ADB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8838" y="495300"/>
                <a:ext cx="2087563" cy="1373188"/>
              </a:xfrm>
              <a:custGeom>
                <a:avLst/>
                <a:gdLst>
                  <a:gd name="T0" fmla="*/ 17 w 218"/>
                  <a:gd name="T1" fmla="*/ 30 h 142"/>
                  <a:gd name="T2" fmla="*/ 0 w 218"/>
                  <a:gd name="T3" fmla="*/ 114 h 142"/>
                  <a:gd name="T4" fmla="*/ 137 w 218"/>
                  <a:gd name="T5" fmla="*/ 142 h 142"/>
                  <a:gd name="T6" fmla="*/ 145 w 218"/>
                  <a:gd name="T7" fmla="*/ 136 h 142"/>
                  <a:gd name="T8" fmla="*/ 159 w 218"/>
                  <a:gd name="T9" fmla="*/ 65 h 142"/>
                  <a:gd name="T10" fmla="*/ 154 w 218"/>
                  <a:gd name="T11" fmla="*/ 58 h 142"/>
                  <a:gd name="T12" fmla="*/ 31 w 218"/>
                  <a:gd name="T13" fmla="*/ 32 h 142"/>
                  <a:gd name="T14" fmla="*/ 54 w 218"/>
                  <a:gd name="T15" fmla="*/ 18 h 142"/>
                  <a:gd name="T16" fmla="*/ 206 w 218"/>
                  <a:gd name="T17" fmla="*/ 49 h 142"/>
                  <a:gd name="T18" fmla="*/ 206 w 218"/>
                  <a:gd name="T19" fmla="*/ 49 h 142"/>
                  <a:gd name="T20" fmla="*/ 216 w 218"/>
                  <a:gd name="T21" fmla="*/ 44 h 142"/>
                  <a:gd name="T22" fmla="*/ 216 w 218"/>
                  <a:gd name="T23" fmla="*/ 44 h 142"/>
                  <a:gd name="T24" fmla="*/ 218 w 218"/>
                  <a:gd name="T25" fmla="*/ 36 h 142"/>
                  <a:gd name="T26" fmla="*/ 57 w 218"/>
                  <a:gd name="T27" fmla="*/ 3 h 142"/>
                  <a:gd name="T28" fmla="*/ 17 w 218"/>
                  <a:gd name="T29" fmla="*/ 30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8" h="142">
                    <a:moveTo>
                      <a:pt x="17" y="30"/>
                    </a:moveTo>
                    <a:cubicBezTo>
                      <a:pt x="0" y="114"/>
                      <a:pt x="0" y="114"/>
                      <a:pt x="0" y="114"/>
                    </a:cubicBezTo>
                    <a:cubicBezTo>
                      <a:pt x="137" y="142"/>
                      <a:pt x="137" y="142"/>
                      <a:pt x="137" y="142"/>
                    </a:cubicBezTo>
                    <a:cubicBezTo>
                      <a:pt x="140" y="142"/>
                      <a:pt x="144" y="140"/>
                      <a:pt x="145" y="136"/>
                    </a:cubicBezTo>
                    <a:cubicBezTo>
                      <a:pt x="159" y="65"/>
                      <a:pt x="159" y="65"/>
                      <a:pt x="159" y="65"/>
                    </a:cubicBezTo>
                    <a:cubicBezTo>
                      <a:pt x="160" y="62"/>
                      <a:pt x="158" y="58"/>
                      <a:pt x="154" y="58"/>
                    </a:cubicBezTo>
                    <a:cubicBezTo>
                      <a:pt x="31" y="32"/>
                      <a:pt x="31" y="32"/>
                      <a:pt x="31" y="32"/>
                    </a:cubicBezTo>
                    <a:cubicBezTo>
                      <a:pt x="33" y="22"/>
                      <a:pt x="44" y="15"/>
                      <a:pt x="54" y="18"/>
                    </a:cubicBezTo>
                    <a:cubicBezTo>
                      <a:pt x="206" y="49"/>
                      <a:pt x="206" y="49"/>
                      <a:pt x="206" y="49"/>
                    </a:cubicBezTo>
                    <a:cubicBezTo>
                      <a:pt x="206" y="49"/>
                      <a:pt x="206" y="49"/>
                      <a:pt x="206" y="49"/>
                    </a:cubicBezTo>
                    <a:cubicBezTo>
                      <a:pt x="210" y="49"/>
                      <a:pt x="215" y="47"/>
                      <a:pt x="216" y="44"/>
                    </a:cubicBezTo>
                    <a:cubicBezTo>
                      <a:pt x="216" y="44"/>
                      <a:pt x="216" y="44"/>
                      <a:pt x="216" y="44"/>
                    </a:cubicBezTo>
                    <a:cubicBezTo>
                      <a:pt x="218" y="36"/>
                      <a:pt x="218" y="36"/>
                      <a:pt x="218" y="36"/>
                    </a:cubicBezTo>
                    <a:cubicBezTo>
                      <a:pt x="57" y="3"/>
                      <a:pt x="57" y="3"/>
                      <a:pt x="57" y="3"/>
                    </a:cubicBezTo>
                    <a:cubicBezTo>
                      <a:pt x="39" y="0"/>
                      <a:pt x="21" y="11"/>
                      <a:pt x="17" y="30"/>
                    </a:cubicBezTo>
                    <a:close/>
                  </a:path>
                </a:pathLst>
              </a:custGeom>
              <a:solidFill>
                <a:srgbClr val="1D8C96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7" name="Freeform 10">
                <a:extLst>
                  <a:ext uri="{FF2B5EF4-FFF2-40B4-BE49-F238E27FC236}">
                    <a16:creationId xmlns:a16="http://schemas.microsoft.com/office/drawing/2014/main" id="{EB884802-A462-5CED-54B8-DFDC30CACC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93775" y="804863"/>
                <a:ext cx="344488" cy="850900"/>
              </a:xfrm>
              <a:custGeom>
                <a:avLst/>
                <a:gdLst>
                  <a:gd name="T0" fmla="*/ 114 w 217"/>
                  <a:gd name="T1" fmla="*/ 536 h 536"/>
                  <a:gd name="T2" fmla="*/ 217 w 217"/>
                  <a:gd name="T3" fmla="*/ 24 h 536"/>
                  <a:gd name="T4" fmla="*/ 102 w 217"/>
                  <a:gd name="T5" fmla="*/ 0 h 536"/>
                  <a:gd name="T6" fmla="*/ 0 w 217"/>
                  <a:gd name="T7" fmla="*/ 512 h 536"/>
                  <a:gd name="T8" fmla="*/ 114 w 217"/>
                  <a:gd name="T9" fmla="*/ 536 h 5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7" h="536">
                    <a:moveTo>
                      <a:pt x="114" y="536"/>
                    </a:moveTo>
                    <a:lnTo>
                      <a:pt x="217" y="24"/>
                    </a:lnTo>
                    <a:lnTo>
                      <a:pt x="102" y="0"/>
                    </a:lnTo>
                    <a:lnTo>
                      <a:pt x="0" y="512"/>
                    </a:lnTo>
                    <a:lnTo>
                      <a:pt x="114" y="536"/>
                    </a:lnTo>
                    <a:close/>
                  </a:path>
                </a:pathLst>
              </a:custGeom>
              <a:solidFill>
                <a:srgbClr val="FDC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sp>
        <p:nvSpPr>
          <p:cNvPr id="159" name="CuadroTexto 158">
            <a:extLst>
              <a:ext uri="{FF2B5EF4-FFF2-40B4-BE49-F238E27FC236}">
                <a16:creationId xmlns:a16="http://schemas.microsoft.com/office/drawing/2014/main" id="{5410DD60-EEE7-EC76-C824-CE49C2E8D87C}"/>
              </a:ext>
            </a:extLst>
          </p:cNvPr>
          <p:cNvSpPr txBox="1"/>
          <p:nvPr userDrawn="1"/>
        </p:nvSpPr>
        <p:spPr>
          <a:xfrm>
            <a:off x="310789" y="345741"/>
            <a:ext cx="451386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400" b="1" noProof="0" dirty="0">
                <a:solidFill>
                  <a:srgbClr val="266DD3"/>
                </a:solidFill>
                <a:latin typeface="Corbel"/>
                <a:cs typeface="Segoe UI"/>
              </a:rPr>
              <a:t>Recursos Técnicos</a:t>
            </a:r>
            <a:endParaRPr lang="es-ES_tradnl" sz="4400" noProof="0" dirty="0"/>
          </a:p>
        </p:txBody>
      </p:sp>
    </p:spTree>
    <p:extLst>
      <p:ext uri="{BB962C8B-B14F-4D97-AF65-F5344CB8AC3E}">
        <p14:creationId xmlns:p14="http://schemas.microsoft.com/office/powerpoint/2010/main" val="3503903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258595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CA60231C-A9F2-5E2F-1852-F72FE572C603}"/>
              </a:ext>
            </a:extLst>
          </p:cNvPr>
          <p:cNvSpPr txBox="1">
            <a:spLocks/>
          </p:cNvSpPr>
          <p:nvPr userDrawn="1"/>
        </p:nvSpPr>
        <p:spPr>
          <a:xfrm>
            <a:off x="274639" y="295274"/>
            <a:ext cx="11887198" cy="917575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n-lt"/>
                <a:ea typeface="+mn-ea"/>
                <a:cs typeface="Segoe UI" pitchFamily="34" charset="0"/>
              </a:defRPr>
            </a:lvl1pPr>
          </a:lstStyle>
          <a:p>
            <a:r>
              <a:rPr lang="es-PE" b="1">
                <a:solidFill>
                  <a:srgbClr val="266DD3"/>
                </a:solidFill>
                <a:latin typeface="Corbel"/>
                <a:cs typeface="Segoe UI"/>
              </a:rPr>
              <a:t>Patrocinadores</a:t>
            </a:r>
          </a:p>
        </p:txBody>
      </p:sp>
      <p:pic>
        <p:nvPicPr>
          <p:cNvPr id="2" name="Imagen 1" descr="Logotipo, nombre de la empresa&#10;&#10;El contenido generado por IA puede ser incorrecto.">
            <a:extLst>
              <a:ext uri="{FF2B5EF4-FFF2-40B4-BE49-F238E27FC236}">
                <a16:creationId xmlns:a16="http://schemas.microsoft.com/office/drawing/2014/main" id="{0A40DE64-AFD5-5FB8-A159-9834BE3491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434569"/>
            <a:ext cx="12192000" cy="4290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2262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objeto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498494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69BCFD33-8988-6771-BE3D-7E3D5E36A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490560D-4B1B-D68C-63B2-B986D00838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s-PE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CBEAA23-34A3-408B-9F63-5287B335BE5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BD88B9E-CC98-4B48-9501-27FDB262F594}" type="datetimeFigureOut">
              <a:rPr lang="es-PE" smtClean="0"/>
              <a:t>10/05/25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967BD1F-D479-8EAB-1219-D2B2E7394B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5C0A277-0475-00FA-FDCA-CE032C7EEB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8B57BC2-9E20-46B9-9D05-024A337EA24E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677442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6" r:id="rId3"/>
    <p:sldLayoutId id="2147483674" r:id="rId4"/>
    <p:sldLayoutId id="2147483672" r:id="rId5"/>
    <p:sldLayoutId id="2147483675" r:id="rId6"/>
    <p:sldLayoutId id="2147483665" r:id="rId7"/>
    <p:sldLayoutId id="2147483664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P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694578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A7F365-C385-69CE-C354-55C355CD1A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D13D4FF0-AE88-5921-C343-60342ECE16AF}"/>
              </a:ext>
            </a:extLst>
          </p:cNvPr>
          <p:cNvSpPr txBox="1"/>
          <p:nvPr/>
        </p:nvSpPr>
        <p:spPr>
          <a:xfrm>
            <a:off x="482600" y="4064000"/>
            <a:ext cx="590578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6000" dirty="0">
                <a:solidFill>
                  <a:schemeClr val="bg1"/>
                </a:solidFill>
              </a:rPr>
              <a:t>Gobierno de APIs</a:t>
            </a:r>
          </a:p>
        </p:txBody>
      </p:sp>
    </p:spTree>
    <p:extLst>
      <p:ext uri="{BB962C8B-B14F-4D97-AF65-F5344CB8AC3E}">
        <p14:creationId xmlns:p14="http://schemas.microsoft.com/office/powerpoint/2010/main" val="11772553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666621-91FC-1C8F-55C6-6CB24458E9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C0FC981D-DC72-DAA1-920E-2FB4E80F5D7B}"/>
              </a:ext>
            </a:extLst>
          </p:cNvPr>
          <p:cNvSpPr txBox="1"/>
          <p:nvPr/>
        </p:nvSpPr>
        <p:spPr>
          <a:xfrm>
            <a:off x="310789" y="345741"/>
            <a:ext cx="444743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400" b="1" noProof="0" dirty="0" err="1">
                <a:solidFill>
                  <a:srgbClr val="266DD3"/>
                </a:solidFill>
                <a:latin typeface="Corbel"/>
                <a:cs typeface="Segoe UI"/>
              </a:rPr>
              <a:t>APIs</a:t>
            </a:r>
            <a:r>
              <a:rPr lang="es-ES_tradnl" sz="4400" b="1" noProof="0" dirty="0">
                <a:solidFill>
                  <a:srgbClr val="266DD3"/>
                </a:solidFill>
                <a:latin typeface="Corbel"/>
                <a:cs typeface="Segoe UI"/>
              </a:rPr>
              <a:t> sin Gobierno</a:t>
            </a:r>
            <a:endParaRPr lang="es-ES_tradnl" sz="4400" noProof="0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648221C1-E7C2-0AA1-E9DD-483FC726FBA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681" t="3695" r="5421" b="3113"/>
          <a:stretch/>
        </p:blipFill>
        <p:spPr>
          <a:xfrm>
            <a:off x="1109373" y="1357744"/>
            <a:ext cx="9973254" cy="4811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2995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1C1B87-A8B2-49E9-DAAE-E40ECF8CD9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DE43CD39-71FD-6EF6-FE73-979522FCD2CE}"/>
              </a:ext>
            </a:extLst>
          </p:cNvPr>
          <p:cNvSpPr txBox="1"/>
          <p:nvPr/>
        </p:nvSpPr>
        <p:spPr>
          <a:xfrm>
            <a:off x="310789" y="345741"/>
            <a:ext cx="966283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400" b="1" dirty="0">
                <a:solidFill>
                  <a:srgbClr val="266DD3"/>
                </a:solidFill>
                <a:latin typeface="Corbel"/>
                <a:cs typeface="Segoe UI"/>
              </a:rPr>
              <a:t>El camino para el Gobierno de mis </a:t>
            </a:r>
            <a:r>
              <a:rPr lang="es-ES_tradnl" sz="4400" b="1" dirty="0" err="1">
                <a:solidFill>
                  <a:srgbClr val="266DD3"/>
                </a:solidFill>
                <a:latin typeface="Corbel"/>
                <a:cs typeface="Segoe UI"/>
              </a:rPr>
              <a:t>APIs</a:t>
            </a:r>
            <a:r>
              <a:rPr lang="es-ES_tradnl" sz="4400" b="1" noProof="0" dirty="0">
                <a:solidFill>
                  <a:srgbClr val="266DD3"/>
                </a:solidFill>
                <a:latin typeface="Corbel"/>
                <a:cs typeface="Segoe UI"/>
              </a:rPr>
              <a:t> </a:t>
            </a:r>
            <a:endParaRPr lang="es-ES_tradnl" sz="4400" noProof="0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1A612F4-199C-E2E5-526F-D3D18EB4B32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627" t="1892" r="1454" b="2401"/>
          <a:stretch/>
        </p:blipFill>
        <p:spPr>
          <a:xfrm>
            <a:off x="2149928" y="1115182"/>
            <a:ext cx="7892143" cy="5109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7101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9F26B9-1A0E-D0FF-2AE7-3F0A553766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3548589C-F2B1-8C51-9DF3-8ACA3329DDD0}"/>
              </a:ext>
            </a:extLst>
          </p:cNvPr>
          <p:cNvSpPr txBox="1"/>
          <p:nvPr/>
        </p:nvSpPr>
        <p:spPr>
          <a:xfrm>
            <a:off x="310789" y="345741"/>
            <a:ext cx="724711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400" b="1" dirty="0">
                <a:solidFill>
                  <a:srgbClr val="266DD3"/>
                </a:solidFill>
                <a:latin typeface="Corbel"/>
                <a:cs typeface="Segoe UI"/>
              </a:rPr>
              <a:t>Modelos de Gobierno de </a:t>
            </a:r>
            <a:r>
              <a:rPr lang="es-ES_tradnl" sz="4400" b="1" dirty="0" err="1">
                <a:solidFill>
                  <a:srgbClr val="266DD3"/>
                </a:solidFill>
                <a:latin typeface="Corbel"/>
                <a:cs typeface="Segoe UI"/>
              </a:rPr>
              <a:t>APIs</a:t>
            </a:r>
            <a:endParaRPr lang="es-ES_tradnl" sz="4400" noProof="0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68BF6B69-6648-6026-7504-F81144BEEA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665" y="1115182"/>
            <a:ext cx="11110669" cy="3339905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D3CF8265-A1F9-B486-3B08-3C5DEDC43844}"/>
              </a:ext>
            </a:extLst>
          </p:cNvPr>
          <p:cNvSpPr txBox="1"/>
          <p:nvPr/>
        </p:nvSpPr>
        <p:spPr>
          <a:xfrm>
            <a:off x="540665" y="462049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dirty="0"/>
              <a:t>Metodologia para el desarrollo de APIs</a:t>
            </a:r>
            <a:endParaRPr lang="es-ES_tradnl" b="1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2DC9E1A-557D-EBCC-4ECF-4D1F49F43266}"/>
              </a:ext>
            </a:extLst>
          </p:cNvPr>
          <p:cNvSpPr txBox="1"/>
          <p:nvPr/>
        </p:nvSpPr>
        <p:spPr>
          <a:xfrm>
            <a:off x="540664" y="5134387"/>
            <a:ext cx="69269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dirty="0"/>
              <a:t>Roles necesarios (API Owner, API Tester, API Architect, APIOps)</a:t>
            </a:r>
            <a:endParaRPr lang="es-ES_tradnl" b="1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F4174651-F8BA-A798-6609-799138EC0774}"/>
              </a:ext>
            </a:extLst>
          </p:cNvPr>
          <p:cNvSpPr txBox="1"/>
          <p:nvPr/>
        </p:nvSpPr>
        <p:spPr>
          <a:xfrm>
            <a:off x="540664" y="5669124"/>
            <a:ext cx="69269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dirty="0"/>
              <a:t>APIficiación por Dominios, Productos, etc</a:t>
            </a:r>
            <a:endParaRPr lang="es-ES_tradnl" b="1" dirty="0"/>
          </a:p>
        </p:txBody>
      </p:sp>
    </p:spTree>
    <p:extLst>
      <p:ext uri="{BB962C8B-B14F-4D97-AF65-F5344CB8AC3E}">
        <p14:creationId xmlns:p14="http://schemas.microsoft.com/office/powerpoint/2010/main" val="16005560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D7F3B5-E0F9-06AE-4F47-1D104CC538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D953811D-5A38-2BF5-DDD2-01F895030533}"/>
              </a:ext>
            </a:extLst>
          </p:cNvPr>
          <p:cNvSpPr txBox="1"/>
          <p:nvPr/>
        </p:nvSpPr>
        <p:spPr>
          <a:xfrm>
            <a:off x="310789" y="345741"/>
            <a:ext cx="673613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400" b="1" noProof="0" dirty="0" err="1">
                <a:solidFill>
                  <a:srgbClr val="266DD3"/>
                </a:solidFill>
                <a:latin typeface="Corbel"/>
                <a:cs typeface="Segoe UI"/>
              </a:rPr>
              <a:t>Estanda</a:t>
            </a:r>
            <a:r>
              <a:rPr lang="es-ES_tradnl" sz="4400" b="1" dirty="0">
                <a:solidFill>
                  <a:srgbClr val="266DD3"/>
                </a:solidFill>
                <a:latin typeface="Corbel"/>
                <a:cs typeface="Segoe UI"/>
              </a:rPr>
              <a:t>res y Lineamientos</a:t>
            </a:r>
            <a:endParaRPr lang="es-ES_tradnl" sz="4400" noProof="0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31AFE265-90B4-39B8-9E39-030A75F1899D}"/>
              </a:ext>
            </a:extLst>
          </p:cNvPr>
          <p:cNvSpPr txBox="1"/>
          <p:nvPr/>
        </p:nvSpPr>
        <p:spPr>
          <a:xfrm>
            <a:off x="630858" y="1378635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dirty="0"/>
              <a:t>Definir, desplegar y mantener lineamientos y estándares para el ciclo de vida de las APIs.</a:t>
            </a:r>
            <a:endParaRPr lang="es-ES_tradnl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9CDB2DE5-E817-B3CA-AF44-9363D34C1ED6}"/>
              </a:ext>
            </a:extLst>
          </p:cNvPr>
          <p:cNvSpPr txBox="1"/>
          <p:nvPr/>
        </p:nvSpPr>
        <p:spPr>
          <a:xfrm>
            <a:off x="630858" y="228841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dirty="0"/>
              <a:t>Definir nomenclaturas y documentación de APIs</a:t>
            </a:r>
            <a:endParaRPr lang="es-ES_tradnl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DC1CB003-5713-03CE-3CB7-43B25EAA57F5}"/>
              </a:ext>
            </a:extLst>
          </p:cNvPr>
          <p:cNvSpPr txBox="1"/>
          <p:nvPr/>
        </p:nvSpPr>
        <p:spPr>
          <a:xfrm>
            <a:off x="630858" y="306895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dirty="0"/>
              <a:t>Estrategías de Versionamientos</a:t>
            </a:r>
            <a:endParaRPr lang="es-ES_tradnl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3D2C8C66-15B1-33E1-D281-A19EB7053B88}"/>
              </a:ext>
            </a:extLst>
          </p:cNvPr>
          <p:cNvSpPr txBox="1"/>
          <p:nvPr/>
        </p:nvSpPr>
        <p:spPr>
          <a:xfrm>
            <a:off x="630858" y="469883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dirty="0"/>
              <a:t>Mecanismos de seguridad</a:t>
            </a:r>
            <a:endParaRPr lang="es-ES_tradnl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B4B83AB0-7142-C62E-D078-A092EB0E1557}"/>
              </a:ext>
            </a:extLst>
          </p:cNvPr>
          <p:cNvSpPr txBox="1"/>
          <p:nvPr/>
        </p:nvSpPr>
        <p:spPr>
          <a:xfrm>
            <a:off x="630858" y="547936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dirty="0"/>
              <a:t>Monitoreo y métricas</a:t>
            </a:r>
            <a:endParaRPr lang="es-ES_tradnl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FAA9583F-F72B-2CD5-A3B8-77795BEF167D}"/>
              </a:ext>
            </a:extLst>
          </p:cNvPr>
          <p:cNvSpPr txBox="1"/>
          <p:nvPr/>
        </p:nvSpPr>
        <p:spPr>
          <a:xfrm>
            <a:off x="630858" y="388389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dirty="0"/>
              <a:t>Adoptar filosofía de </a:t>
            </a:r>
            <a:r>
              <a:rPr lang="es-PE" b="1" dirty="0"/>
              <a:t>API First</a:t>
            </a:r>
            <a:endParaRPr lang="es-ES_tradnl" b="1" dirty="0"/>
          </a:p>
        </p:txBody>
      </p:sp>
    </p:spTree>
    <p:extLst>
      <p:ext uri="{BB962C8B-B14F-4D97-AF65-F5344CB8AC3E}">
        <p14:creationId xmlns:p14="http://schemas.microsoft.com/office/powerpoint/2010/main" val="10727534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A131AA-A665-78B5-CC69-A224DE7BBA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96A463A5-769F-0B1D-7EEF-1B6B35AF6351}"/>
              </a:ext>
            </a:extLst>
          </p:cNvPr>
          <p:cNvSpPr txBox="1"/>
          <p:nvPr/>
        </p:nvSpPr>
        <p:spPr>
          <a:xfrm>
            <a:off x="482600" y="4064000"/>
            <a:ext cx="1105462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6000" dirty="0">
                <a:solidFill>
                  <a:schemeClr val="bg1"/>
                </a:solidFill>
              </a:rPr>
              <a:t>¿Qué es Azure API Management?</a:t>
            </a:r>
          </a:p>
        </p:txBody>
      </p:sp>
    </p:spTree>
    <p:extLst>
      <p:ext uri="{BB962C8B-B14F-4D97-AF65-F5344CB8AC3E}">
        <p14:creationId xmlns:p14="http://schemas.microsoft.com/office/powerpoint/2010/main" val="32972630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FDCEEB-7597-5BE5-1ECE-A892246405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879E120F-9FB6-0882-6768-B3F039B04E57}"/>
              </a:ext>
            </a:extLst>
          </p:cNvPr>
          <p:cNvSpPr txBox="1"/>
          <p:nvPr/>
        </p:nvSpPr>
        <p:spPr>
          <a:xfrm>
            <a:off x="310789" y="345741"/>
            <a:ext cx="667670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400" b="1" noProof="0" dirty="0">
                <a:solidFill>
                  <a:srgbClr val="266DD3"/>
                </a:solidFill>
                <a:latin typeface="Corbel"/>
                <a:cs typeface="Segoe UI"/>
              </a:rPr>
              <a:t>¿Qué es API Management</a:t>
            </a:r>
            <a:r>
              <a:rPr lang="es-ES_tradnl" sz="4400" b="1" dirty="0">
                <a:solidFill>
                  <a:srgbClr val="266DD3"/>
                </a:solidFill>
                <a:latin typeface="Corbel"/>
                <a:cs typeface="Segoe UI"/>
              </a:rPr>
              <a:t>?</a:t>
            </a:r>
            <a:endParaRPr lang="es-ES_tradnl" sz="4400" noProof="0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5229426A-E8F9-0502-228C-6F0714A95998}"/>
              </a:ext>
            </a:extLst>
          </p:cNvPr>
          <p:cNvSpPr txBox="1"/>
          <p:nvPr/>
        </p:nvSpPr>
        <p:spPr>
          <a:xfrm>
            <a:off x="8183305" y="6238855"/>
            <a:ext cx="2545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Fuente: Microsoft Azure</a:t>
            </a:r>
          </a:p>
        </p:txBody>
      </p:sp>
      <p:grpSp>
        <p:nvGrpSpPr>
          <p:cNvPr id="59" name="Group 86">
            <a:extLst>
              <a:ext uri="{FF2B5EF4-FFF2-40B4-BE49-F238E27FC236}">
                <a16:creationId xmlns:a16="http://schemas.microsoft.com/office/drawing/2014/main" id="{D10078C0-8FFF-D9DC-0D19-04CFB1497962}"/>
              </a:ext>
            </a:extLst>
          </p:cNvPr>
          <p:cNvGrpSpPr/>
          <p:nvPr/>
        </p:nvGrpSpPr>
        <p:grpSpPr>
          <a:xfrm>
            <a:off x="2586691" y="2753842"/>
            <a:ext cx="7043448" cy="3029477"/>
            <a:chOff x="2563713" y="2445748"/>
            <a:chExt cx="7043448" cy="3029477"/>
          </a:xfrm>
        </p:grpSpPr>
        <p:grpSp>
          <p:nvGrpSpPr>
            <p:cNvPr id="60" name="Group 87">
              <a:extLst>
                <a:ext uri="{FF2B5EF4-FFF2-40B4-BE49-F238E27FC236}">
                  <a16:creationId xmlns:a16="http://schemas.microsoft.com/office/drawing/2014/main" id="{3BCA8780-F006-CB2F-C193-E918996C3302}"/>
                </a:ext>
              </a:extLst>
            </p:cNvPr>
            <p:cNvGrpSpPr/>
            <p:nvPr/>
          </p:nvGrpSpPr>
          <p:grpSpPr>
            <a:xfrm>
              <a:off x="2563713" y="2445748"/>
              <a:ext cx="7043448" cy="618043"/>
              <a:chOff x="2563713" y="2445748"/>
              <a:chExt cx="7043448" cy="618043"/>
            </a:xfrm>
          </p:grpSpPr>
          <p:sp>
            <p:nvSpPr>
              <p:cNvPr id="67" name="Right Brace 94">
                <a:extLst>
                  <a:ext uri="{FF2B5EF4-FFF2-40B4-BE49-F238E27FC236}">
                    <a16:creationId xmlns:a16="http://schemas.microsoft.com/office/drawing/2014/main" id="{A0BAD26C-8208-AAC8-6D0D-760B867007D5}"/>
                  </a:ext>
                </a:extLst>
              </p:cNvPr>
              <p:cNvSpPr/>
              <p:nvPr/>
            </p:nvSpPr>
            <p:spPr>
              <a:xfrm rot="5400000">
                <a:off x="5808438" y="-798977"/>
                <a:ext cx="553998" cy="7043448"/>
              </a:xfrm>
              <a:prstGeom prst="rightBrace">
                <a:avLst>
                  <a:gd name="adj1" fmla="val 18009"/>
                  <a:gd name="adj2" fmla="val 50000"/>
                </a:avLst>
              </a:prstGeom>
              <a:noFill/>
              <a:ln w="15875" cap="flat" cmpd="sng" algn="ctr">
                <a:solidFill>
                  <a:srgbClr val="00B050"/>
                </a:solidFill>
                <a:prstDash val="sysDash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46637" rIns="0" bIns="4663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519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s-PE" sz="1600" kern="0" dirty="0">
                  <a:gradFill>
                    <a:gsLst>
                      <a:gs pos="40075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latin typeface="Segoe UI"/>
                </a:endParaRPr>
              </a:p>
            </p:txBody>
          </p:sp>
          <p:sp>
            <p:nvSpPr>
              <p:cNvPr id="68" name="Rectangle 19">
                <a:extLst>
                  <a:ext uri="{FF2B5EF4-FFF2-40B4-BE49-F238E27FC236}">
                    <a16:creationId xmlns:a16="http://schemas.microsoft.com/office/drawing/2014/main" id="{468E8B7A-3011-B4F6-82EC-68A53D0EC840}"/>
                  </a:ext>
                </a:extLst>
              </p:cNvPr>
              <p:cNvSpPr/>
              <p:nvPr/>
            </p:nvSpPr>
            <p:spPr bwMode="auto">
              <a:xfrm rot="2700000">
                <a:off x="6028561" y="2950039"/>
                <a:ext cx="113752" cy="113752"/>
              </a:xfrm>
              <a:custGeom>
                <a:avLst/>
                <a:gdLst>
                  <a:gd name="connsiteX0" fmla="*/ 0 w 914400"/>
                  <a:gd name="connsiteY0" fmla="*/ 0 h 914400"/>
                  <a:gd name="connsiteX1" fmla="*/ 914400 w 914400"/>
                  <a:gd name="connsiteY1" fmla="*/ 0 h 914400"/>
                  <a:gd name="connsiteX2" fmla="*/ 914400 w 914400"/>
                  <a:gd name="connsiteY2" fmla="*/ 914400 h 914400"/>
                  <a:gd name="connsiteX3" fmla="*/ 0 w 914400"/>
                  <a:gd name="connsiteY3" fmla="*/ 914400 h 914400"/>
                  <a:gd name="connsiteX4" fmla="*/ 0 w 914400"/>
                  <a:gd name="connsiteY4" fmla="*/ 0 h 914400"/>
                  <a:gd name="connsiteX0" fmla="*/ 0 w 914400"/>
                  <a:gd name="connsiteY0" fmla="*/ 0 h 914400"/>
                  <a:gd name="connsiteX1" fmla="*/ 914400 w 914400"/>
                  <a:gd name="connsiteY1" fmla="*/ 0 h 914400"/>
                  <a:gd name="connsiteX2" fmla="*/ 914400 w 914400"/>
                  <a:gd name="connsiteY2" fmla="*/ 914400 h 914400"/>
                  <a:gd name="connsiteX3" fmla="*/ 0 w 914400"/>
                  <a:gd name="connsiteY3" fmla="*/ 914400 h 914400"/>
                  <a:gd name="connsiteX4" fmla="*/ 91440 w 914400"/>
                  <a:gd name="connsiteY4" fmla="*/ 91440 h 914400"/>
                  <a:gd name="connsiteX0" fmla="*/ 0 w 914400"/>
                  <a:gd name="connsiteY0" fmla="*/ 0 h 914400"/>
                  <a:gd name="connsiteX1" fmla="*/ 914400 w 914400"/>
                  <a:gd name="connsiteY1" fmla="*/ 0 h 914400"/>
                  <a:gd name="connsiteX2" fmla="*/ 914400 w 914400"/>
                  <a:gd name="connsiteY2" fmla="*/ 914400 h 914400"/>
                  <a:gd name="connsiteX3" fmla="*/ 0 w 914400"/>
                  <a:gd name="connsiteY3" fmla="*/ 914400 h 914400"/>
                  <a:gd name="connsiteX0" fmla="*/ 914400 w 914400"/>
                  <a:gd name="connsiteY0" fmla="*/ 0 h 914400"/>
                  <a:gd name="connsiteX1" fmla="*/ 914400 w 914400"/>
                  <a:gd name="connsiteY1" fmla="*/ 914400 h 914400"/>
                  <a:gd name="connsiteX2" fmla="*/ 0 w 914400"/>
                  <a:gd name="connsiteY2" fmla="*/ 914400 h 914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14400" h="914400">
                    <a:moveTo>
                      <a:pt x="914400" y="0"/>
                    </a:moveTo>
                    <a:lnTo>
                      <a:pt x="914400" y="914400"/>
                    </a:lnTo>
                    <a:lnTo>
                      <a:pt x="0" y="914400"/>
                    </a:lnTo>
                  </a:path>
                </a:pathLst>
              </a:custGeom>
              <a:noFill/>
              <a:ln w="15875" cap="flat" cmpd="sng" algn="ctr">
                <a:solidFill>
                  <a:srgbClr val="00B050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46637" rIns="0" bIns="4663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519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s-PE" sz="1600" kern="0" dirty="0">
                  <a:gradFill>
                    <a:gsLst>
                      <a:gs pos="40075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latin typeface="Segoe UI"/>
                </a:endParaRPr>
              </a:p>
            </p:txBody>
          </p:sp>
        </p:grpSp>
        <p:sp>
          <p:nvSpPr>
            <p:cNvPr id="61" name="Right Brace 88">
              <a:extLst>
                <a:ext uri="{FF2B5EF4-FFF2-40B4-BE49-F238E27FC236}">
                  <a16:creationId xmlns:a16="http://schemas.microsoft.com/office/drawing/2014/main" id="{D92AA04A-9F27-EE03-40BD-702A4709F4DB}"/>
                </a:ext>
              </a:extLst>
            </p:cNvPr>
            <p:cNvSpPr/>
            <p:nvPr/>
          </p:nvSpPr>
          <p:spPr>
            <a:xfrm rot="16200000">
              <a:off x="5808437" y="3492616"/>
              <a:ext cx="553998" cy="3411220"/>
            </a:xfrm>
            <a:prstGeom prst="rightBrace">
              <a:avLst>
                <a:gd name="adj1" fmla="val 18009"/>
                <a:gd name="adj2" fmla="val 50000"/>
              </a:avLst>
            </a:prstGeom>
            <a:noFill/>
            <a:ln w="15875" cap="flat" cmpd="sng" algn="ctr">
              <a:solidFill>
                <a:srgbClr val="00B050"/>
              </a:solidFill>
              <a:prstDash val="sysDash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46637" rIns="0" bIns="4663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519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s-PE" sz="1600" kern="0" dirty="0"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  <p:sp>
          <p:nvSpPr>
            <p:cNvPr id="62" name="Rectangle 19">
              <a:extLst>
                <a:ext uri="{FF2B5EF4-FFF2-40B4-BE49-F238E27FC236}">
                  <a16:creationId xmlns:a16="http://schemas.microsoft.com/office/drawing/2014/main" id="{59363CA3-973C-65F8-FACC-EED0F374C0E6}"/>
                </a:ext>
              </a:extLst>
            </p:cNvPr>
            <p:cNvSpPr/>
            <p:nvPr/>
          </p:nvSpPr>
          <p:spPr bwMode="auto">
            <a:xfrm rot="13500000">
              <a:off x="6028560" y="4781681"/>
              <a:ext cx="113752" cy="113752"/>
            </a:xfrm>
            <a:custGeom>
              <a:avLst/>
              <a:gdLst>
                <a:gd name="connsiteX0" fmla="*/ 0 w 914400"/>
                <a:gd name="connsiteY0" fmla="*/ 0 h 914400"/>
                <a:gd name="connsiteX1" fmla="*/ 914400 w 914400"/>
                <a:gd name="connsiteY1" fmla="*/ 0 h 914400"/>
                <a:gd name="connsiteX2" fmla="*/ 914400 w 914400"/>
                <a:gd name="connsiteY2" fmla="*/ 914400 h 914400"/>
                <a:gd name="connsiteX3" fmla="*/ 0 w 914400"/>
                <a:gd name="connsiteY3" fmla="*/ 914400 h 914400"/>
                <a:gd name="connsiteX4" fmla="*/ 0 w 914400"/>
                <a:gd name="connsiteY4" fmla="*/ 0 h 914400"/>
                <a:gd name="connsiteX0" fmla="*/ 0 w 914400"/>
                <a:gd name="connsiteY0" fmla="*/ 0 h 914400"/>
                <a:gd name="connsiteX1" fmla="*/ 914400 w 914400"/>
                <a:gd name="connsiteY1" fmla="*/ 0 h 914400"/>
                <a:gd name="connsiteX2" fmla="*/ 914400 w 914400"/>
                <a:gd name="connsiteY2" fmla="*/ 914400 h 914400"/>
                <a:gd name="connsiteX3" fmla="*/ 0 w 914400"/>
                <a:gd name="connsiteY3" fmla="*/ 914400 h 914400"/>
                <a:gd name="connsiteX4" fmla="*/ 91440 w 914400"/>
                <a:gd name="connsiteY4" fmla="*/ 91440 h 914400"/>
                <a:gd name="connsiteX0" fmla="*/ 0 w 914400"/>
                <a:gd name="connsiteY0" fmla="*/ 0 h 914400"/>
                <a:gd name="connsiteX1" fmla="*/ 914400 w 914400"/>
                <a:gd name="connsiteY1" fmla="*/ 0 h 914400"/>
                <a:gd name="connsiteX2" fmla="*/ 914400 w 914400"/>
                <a:gd name="connsiteY2" fmla="*/ 914400 h 914400"/>
                <a:gd name="connsiteX3" fmla="*/ 0 w 914400"/>
                <a:gd name="connsiteY3" fmla="*/ 914400 h 914400"/>
                <a:gd name="connsiteX0" fmla="*/ 914400 w 914400"/>
                <a:gd name="connsiteY0" fmla="*/ 0 h 914400"/>
                <a:gd name="connsiteX1" fmla="*/ 914400 w 914400"/>
                <a:gd name="connsiteY1" fmla="*/ 914400 h 914400"/>
                <a:gd name="connsiteX2" fmla="*/ 0 w 914400"/>
                <a:gd name="connsiteY2" fmla="*/ 91440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14400" h="914400">
                  <a:moveTo>
                    <a:pt x="914400" y="0"/>
                  </a:moveTo>
                  <a:lnTo>
                    <a:pt x="914400" y="914400"/>
                  </a:lnTo>
                  <a:lnTo>
                    <a:pt x="0" y="914400"/>
                  </a:lnTo>
                </a:path>
              </a:pathLst>
            </a:custGeom>
            <a:noFill/>
            <a:ln w="15875" cap="flat" cmpd="sng" algn="ctr">
              <a:solidFill>
                <a:srgbClr val="00B050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46637" rIns="0" bIns="4663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519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s-PE" sz="1600" kern="0" dirty="0"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  <p:sp>
          <p:nvSpPr>
            <p:cNvPr id="63" name="Oval 90">
              <a:extLst>
                <a:ext uri="{FF2B5EF4-FFF2-40B4-BE49-F238E27FC236}">
                  <a16:creationId xmlns:a16="http://schemas.microsoft.com/office/drawing/2014/main" id="{684DBFCA-C234-8C7D-15D9-16824BB8CDCF}"/>
                </a:ext>
              </a:extLst>
            </p:cNvPr>
            <p:cNvSpPr/>
            <p:nvPr/>
          </p:nvSpPr>
          <p:spPr bwMode="auto">
            <a:xfrm>
              <a:off x="5463136" y="3275730"/>
              <a:ext cx="1244600" cy="1244600"/>
            </a:xfrm>
            <a:prstGeom prst="ellipse">
              <a:avLst/>
            </a:prstGeom>
            <a:solidFill>
              <a:srgbClr val="E6E6E6"/>
            </a:solidFill>
            <a:ln w="15875" cap="flat" cmpd="sng" algn="ctr">
              <a:solidFill>
                <a:srgbClr val="00B050"/>
              </a:solidFill>
              <a:prstDash val="sysDash"/>
              <a:headEnd type="none" w="med" len="med"/>
              <a:tailEnd type="none" w="med" len="med"/>
            </a:ln>
            <a:effectLst/>
          </p:spPr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519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s-PE" sz="1600" kern="0" dirty="0"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  <p:grpSp>
          <p:nvGrpSpPr>
            <p:cNvPr id="64" name="Group 91">
              <a:extLst>
                <a:ext uri="{FF2B5EF4-FFF2-40B4-BE49-F238E27FC236}">
                  <a16:creationId xmlns:a16="http://schemas.microsoft.com/office/drawing/2014/main" id="{A3DC983A-A167-6611-A485-E0452D9F7F4B}"/>
                </a:ext>
              </a:extLst>
            </p:cNvPr>
            <p:cNvGrpSpPr/>
            <p:nvPr/>
          </p:nvGrpSpPr>
          <p:grpSpPr>
            <a:xfrm>
              <a:off x="5875456" y="3559222"/>
              <a:ext cx="419963" cy="727029"/>
              <a:chOff x="5886019" y="3496979"/>
              <a:chExt cx="419963" cy="727029"/>
            </a:xfrm>
          </p:grpSpPr>
          <p:sp>
            <p:nvSpPr>
              <p:cNvPr id="65" name="TextBox 92">
                <a:extLst>
                  <a:ext uri="{FF2B5EF4-FFF2-40B4-BE49-F238E27FC236}">
                    <a16:creationId xmlns:a16="http://schemas.microsoft.com/office/drawing/2014/main" id="{A49D19F5-3E61-7446-9621-AF0E00B75B3F}"/>
                  </a:ext>
                </a:extLst>
              </p:cNvPr>
              <p:cNvSpPr txBox="1"/>
              <p:nvPr/>
            </p:nvSpPr>
            <p:spPr>
              <a:xfrm>
                <a:off x="5901235" y="3977787"/>
                <a:ext cx="389530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914446">
                  <a:defRPr/>
                </a:pPr>
                <a:r>
                  <a:rPr lang="es-PE" sz="1600" kern="0" dirty="0" err="1">
                    <a:solidFill>
                      <a:srgbClr val="00B050"/>
                    </a:solidFill>
                    <a:latin typeface="Segoe UI"/>
                  </a:rPr>
                  <a:t>APIs</a:t>
                </a:r>
                <a:endParaRPr lang="es-PE" sz="1600" kern="0" dirty="0">
                  <a:solidFill>
                    <a:srgbClr val="00B050"/>
                  </a:solidFill>
                  <a:latin typeface="Segoe UI"/>
                </a:endParaRPr>
              </a:p>
            </p:txBody>
          </p:sp>
          <p:sp>
            <p:nvSpPr>
              <p:cNvPr id="66" name="Processing_E9F5" title="Icon of two interlocked gears">
                <a:extLst>
                  <a:ext uri="{FF2B5EF4-FFF2-40B4-BE49-F238E27FC236}">
                    <a16:creationId xmlns:a16="http://schemas.microsoft.com/office/drawing/2014/main" id="{F540AACF-6CF6-30AE-E240-03B174E4C5C7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5886019" y="3496979"/>
                <a:ext cx="419963" cy="365760"/>
              </a:xfrm>
              <a:custGeom>
                <a:avLst/>
                <a:gdLst>
                  <a:gd name="T0" fmla="*/ 924 w 3867"/>
                  <a:gd name="T1" fmla="*/ 299 h 3367"/>
                  <a:gd name="T2" fmla="*/ 1549 w 3867"/>
                  <a:gd name="T3" fmla="*/ 924 h 3367"/>
                  <a:gd name="T4" fmla="*/ 924 w 3867"/>
                  <a:gd name="T5" fmla="*/ 1549 h 3367"/>
                  <a:gd name="T6" fmla="*/ 299 w 3867"/>
                  <a:gd name="T7" fmla="*/ 924 h 3367"/>
                  <a:gd name="T8" fmla="*/ 924 w 3867"/>
                  <a:gd name="T9" fmla="*/ 299 h 3367"/>
                  <a:gd name="T10" fmla="*/ 1163 w 3867"/>
                  <a:gd name="T11" fmla="*/ 347 h 3367"/>
                  <a:gd name="T12" fmla="*/ 1307 w 3867"/>
                  <a:gd name="T13" fmla="*/ 0 h 3367"/>
                  <a:gd name="T14" fmla="*/ 1501 w 3867"/>
                  <a:gd name="T15" fmla="*/ 685 h 3367"/>
                  <a:gd name="T16" fmla="*/ 1848 w 3867"/>
                  <a:gd name="T17" fmla="*/ 541 h 3367"/>
                  <a:gd name="T18" fmla="*/ 1501 w 3867"/>
                  <a:gd name="T19" fmla="*/ 1163 h 3367"/>
                  <a:gd name="T20" fmla="*/ 1848 w 3867"/>
                  <a:gd name="T21" fmla="*/ 1307 h 3367"/>
                  <a:gd name="T22" fmla="*/ 1163 w 3867"/>
                  <a:gd name="T23" fmla="*/ 1501 h 3367"/>
                  <a:gd name="T24" fmla="*/ 1307 w 3867"/>
                  <a:gd name="T25" fmla="*/ 1848 h 3367"/>
                  <a:gd name="T26" fmla="*/ 685 w 3867"/>
                  <a:gd name="T27" fmla="*/ 1501 h 3367"/>
                  <a:gd name="T28" fmla="*/ 541 w 3867"/>
                  <a:gd name="T29" fmla="*/ 1848 h 3367"/>
                  <a:gd name="T30" fmla="*/ 347 w 3867"/>
                  <a:gd name="T31" fmla="*/ 1163 h 3367"/>
                  <a:gd name="T32" fmla="*/ 0 w 3867"/>
                  <a:gd name="T33" fmla="*/ 1307 h 3367"/>
                  <a:gd name="T34" fmla="*/ 0 w 3867"/>
                  <a:gd name="T35" fmla="*/ 541 h 3367"/>
                  <a:gd name="T36" fmla="*/ 347 w 3867"/>
                  <a:gd name="T37" fmla="*/ 685 h 3367"/>
                  <a:gd name="T38" fmla="*/ 685 w 3867"/>
                  <a:gd name="T39" fmla="*/ 347 h 3367"/>
                  <a:gd name="T40" fmla="*/ 541 w 3867"/>
                  <a:gd name="T41" fmla="*/ 0 h 3367"/>
                  <a:gd name="T42" fmla="*/ 2049 w 3867"/>
                  <a:gd name="T43" fmla="*/ 2299 h 3367"/>
                  <a:gd name="T44" fmla="*/ 2799 w 3867"/>
                  <a:gd name="T45" fmla="*/ 3049 h 3367"/>
                  <a:gd name="T46" fmla="*/ 3549 w 3867"/>
                  <a:gd name="T47" fmla="*/ 2299 h 3367"/>
                  <a:gd name="T48" fmla="*/ 2799 w 3867"/>
                  <a:gd name="T49" fmla="*/ 1549 h 3367"/>
                  <a:gd name="T50" fmla="*/ 2049 w 3867"/>
                  <a:gd name="T51" fmla="*/ 2299 h 3367"/>
                  <a:gd name="T52" fmla="*/ 2357 w 3867"/>
                  <a:gd name="T53" fmla="*/ 1231 h 3367"/>
                  <a:gd name="T54" fmla="*/ 2512 w 3867"/>
                  <a:gd name="T55" fmla="*/ 1606 h 3367"/>
                  <a:gd name="T56" fmla="*/ 2106 w 3867"/>
                  <a:gd name="T57" fmla="*/ 2012 h 3367"/>
                  <a:gd name="T58" fmla="*/ 1731 w 3867"/>
                  <a:gd name="T59" fmla="*/ 1856 h 3367"/>
                  <a:gd name="T60" fmla="*/ 2106 w 3867"/>
                  <a:gd name="T61" fmla="*/ 2586 h 3367"/>
                  <a:gd name="T62" fmla="*/ 1731 w 3867"/>
                  <a:gd name="T63" fmla="*/ 2741 h 3367"/>
                  <a:gd name="T64" fmla="*/ 2512 w 3867"/>
                  <a:gd name="T65" fmla="*/ 2992 h 3367"/>
                  <a:gd name="T66" fmla="*/ 2357 w 3867"/>
                  <a:gd name="T67" fmla="*/ 3367 h 3367"/>
                  <a:gd name="T68" fmla="*/ 3086 w 3867"/>
                  <a:gd name="T69" fmla="*/ 2992 h 3367"/>
                  <a:gd name="T70" fmla="*/ 3241 w 3867"/>
                  <a:gd name="T71" fmla="*/ 3367 h 3367"/>
                  <a:gd name="T72" fmla="*/ 3492 w 3867"/>
                  <a:gd name="T73" fmla="*/ 2586 h 3367"/>
                  <a:gd name="T74" fmla="*/ 3867 w 3867"/>
                  <a:gd name="T75" fmla="*/ 2741 h 3367"/>
                  <a:gd name="T76" fmla="*/ 3492 w 3867"/>
                  <a:gd name="T77" fmla="*/ 2012 h 3367"/>
                  <a:gd name="T78" fmla="*/ 3867 w 3867"/>
                  <a:gd name="T79" fmla="*/ 1856 h 3367"/>
                  <a:gd name="T80" fmla="*/ 3086 w 3867"/>
                  <a:gd name="T81" fmla="*/ 1606 h 3367"/>
                  <a:gd name="T82" fmla="*/ 3241 w 3867"/>
                  <a:gd name="T83" fmla="*/ 1231 h 33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3867" h="3367">
                    <a:moveTo>
                      <a:pt x="924" y="299"/>
                    </a:moveTo>
                    <a:cubicBezTo>
                      <a:pt x="1269" y="299"/>
                      <a:pt x="1549" y="579"/>
                      <a:pt x="1549" y="924"/>
                    </a:cubicBezTo>
                    <a:cubicBezTo>
                      <a:pt x="1549" y="1269"/>
                      <a:pt x="1269" y="1549"/>
                      <a:pt x="924" y="1549"/>
                    </a:cubicBezTo>
                    <a:cubicBezTo>
                      <a:pt x="579" y="1549"/>
                      <a:pt x="299" y="1269"/>
                      <a:pt x="299" y="924"/>
                    </a:cubicBezTo>
                    <a:cubicBezTo>
                      <a:pt x="299" y="579"/>
                      <a:pt x="579" y="299"/>
                      <a:pt x="924" y="299"/>
                    </a:cubicBezTo>
                    <a:close/>
                    <a:moveTo>
                      <a:pt x="1163" y="347"/>
                    </a:moveTo>
                    <a:cubicBezTo>
                      <a:pt x="1307" y="0"/>
                      <a:pt x="1307" y="0"/>
                      <a:pt x="1307" y="0"/>
                    </a:cubicBezTo>
                    <a:moveTo>
                      <a:pt x="1501" y="685"/>
                    </a:moveTo>
                    <a:cubicBezTo>
                      <a:pt x="1848" y="541"/>
                      <a:pt x="1848" y="541"/>
                      <a:pt x="1848" y="541"/>
                    </a:cubicBezTo>
                    <a:moveTo>
                      <a:pt x="1501" y="1163"/>
                    </a:moveTo>
                    <a:cubicBezTo>
                      <a:pt x="1848" y="1307"/>
                      <a:pt x="1848" y="1307"/>
                      <a:pt x="1848" y="1307"/>
                    </a:cubicBezTo>
                    <a:moveTo>
                      <a:pt x="1163" y="1501"/>
                    </a:moveTo>
                    <a:cubicBezTo>
                      <a:pt x="1307" y="1848"/>
                      <a:pt x="1307" y="1848"/>
                      <a:pt x="1307" y="1848"/>
                    </a:cubicBezTo>
                    <a:moveTo>
                      <a:pt x="685" y="1501"/>
                    </a:moveTo>
                    <a:cubicBezTo>
                      <a:pt x="541" y="1848"/>
                      <a:pt x="541" y="1848"/>
                      <a:pt x="541" y="1848"/>
                    </a:cubicBezTo>
                    <a:moveTo>
                      <a:pt x="347" y="1163"/>
                    </a:moveTo>
                    <a:cubicBezTo>
                      <a:pt x="0" y="1307"/>
                      <a:pt x="0" y="1307"/>
                      <a:pt x="0" y="1307"/>
                    </a:cubicBezTo>
                    <a:moveTo>
                      <a:pt x="0" y="541"/>
                    </a:moveTo>
                    <a:cubicBezTo>
                      <a:pt x="347" y="685"/>
                      <a:pt x="347" y="685"/>
                      <a:pt x="347" y="685"/>
                    </a:cubicBezTo>
                    <a:moveTo>
                      <a:pt x="685" y="347"/>
                    </a:moveTo>
                    <a:cubicBezTo>
                      <a:pt x="541" y="0"/>
                      <a:pt x="541" y="0"/>
                      <a:pt x="541" y="0"/>
                    </a:cubicBezTo>
                    <a:moveTo>
                      <a:pt x="2049" y="2299"/>
                    </a:moveTo>
                    <a:cubicBezTo>
                      <a:pt x="2049" y="2713"/>
                      <a:pt x="2385" y="3049"/>
                      <a:pt x="2799" y="3049"/>
                    </a:cubicBezTo>
                    <a:cubicBezTo>
                      <a:pt x="3213" y="3049"/>
                      <a:pt x="3549" y="2713"/>
                      <a:pt x="3549" y="2299"/>
                    </a:cubicBezTo>
                    <a:cubicBezTo>
                      <a:pt x="3549" y="1885"/>
                      <a:pt x="3213" y="1549"/>
                      <a:pt x="2799" y="1549"/>
                    </a:cubicBezTo>
                    <a:cubicBezTo>
                      <a:pt x="2385" y="1549"/>
                      <a:pt x="2049" y="1885"/>
                      <a:pt x="2049" y="2299"/>
                    </a:cubicBezTo>
                    <a:close/>
                    <a:moveTo>
                      <a:pt x="2357" y="1231"/>
                    </a:moveTo>
                    <a:cubicBezTo>
                      <a:pt x="2512" y="1606"/>
                      <a:pt x="2512" y="1606"/>
                      <a:pt x="2512" y="1606"/>
                    </a:cubicBezTo>
                    <a:moveTo>
                      <a:pt x="2106" y="2012"/>
                    </a:moveTo>
                    <a:cubicBezTo>
                      <a:pt x="1731" y="1856"/>
                      <a:pt x="1731" y="1856"/>
                      <a:pt x="1731" y="1856"/>
                    </a:cubicBezTo>
                    <a:moveTo>
                      <a:pt x="2106" y="2586"/>
                    </a:moveTo>
                    <a:cubicBezTo>
                      <a:pt x="1731" y="2741"/>
                      <a:pt x="1731" y="2741"/>
                      <a:pt x="1731" y="2741"/>
                    </a:cubicBezTo>
                    <a:moveTo>
                      <a:pt x="2512" y="2992"/>
                    </a:moveTo>
                    <a:cubicBezTo>
                      <a:pt x="2357" y="3367"/>
                      <a:pt x="2357" y="3367"/>
                      <a:pt x="2357" y="3367"/>
                    </a:cubicBezTo>
                    <a:moveTo>
                      <a:pt x="3086" y="2992"/>
                    </a:moveTo>
                    <a:cubicBezTo>
                      <a:pt x="3241" y="3367"/>
                      <a:pt x="3241" y="3367"/>
                      <a:pt x="3241" y="3367"/>
                    </a:cubicBezTo>
                    <a:moveTo>
                      <a:pt x="3492" y="2586"/>
                    </a:moveTo>
                    <a:cubicBezTo>
                      <a:pt x="3867" y="2741"/>
                      <a:pt x="3867" y="2741"/>
                      <a:pt x="3867" y="2741"/>
                    </a:cubicBezTo>
                    <a:moveTo>
                      <a:pt x="3492" y="2012"/>
                    </a:moveTo>
                    <a:cubicBezTo>
                      <a:pt x="3867" y="1856"/>
                      <a:pt x="3867" y="1856"/>
                      <a:pt x="3867" y="1856"/>
                    </a:cubicBezTo>
                    <a:moveTo>
                      <a:pt x="3086" y="1606"/>
                    </a:moveTo>
                    <a:cubicBezTo>
                      <a:pt x="3241" y="1231"/>
                      <a:pt x="3241" y="1231"/>
                      <a:pt x="3241" y="1231"/>
                    </a:cubicBezTo>
                  </a:path>
                </a:pathLst>
              </a:custGeom>
              <a:noFill/>
              <a:ln w="19050" cap="flat">
                <a:solidFill>
                  <a:srgbClr val="00B05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46">
                  <a:defRPr/>
                </a:pPr>
                <a:endParaRPr lang="es-PE" kern="0" dirty="0">
                  <a:solidFill>
                    <a:srgbClr val="1A1A1A"/>
                  </a:solidFill>
                  <a:latin typeface="Segoe UI"/>
                </a:endParaRPr>
              </a:p>
            </p:txBody>
          </p:sp>
        </p:grpSp>
      </p:grpSp>
      <p:grpSp>
        <p:nvGrpSpPr>
          <p:cNvPr id="69" name="Group 16">
            <a:extLst>
              <a:ext uri="{FF2B5EF4-FFF2-40B4-BE49-F238E27FC236}">
                <a16:creationId xmlns:a16="http://schemas.microsoft.com/office/drawing/2014/main" id="{97E16C63-01C7-206C-A792-C2FB60338A1C}"/>
              </a:ext>
            </a:extLst>
          </p:cNvPr>
          <p:cNvGrpSpPr/>
          <p:nvPr/>
        </p:nvGrpSpPr>
        <p:grpSpPr>
          <a:xfrm>
            <a:off x="4739331" y="6015248"/>
            <a:ext cx="2738168" cy="447653"/>
            <a:chOff x="4661585" y="5904844"/>
            <a:chExt cx="2738168" cy="447653"/>
          </a:xfrm>
        </p:grpSpPr>
        <p:sp>
          <p:nvSpPr>
            <p:cNvPr id="70" name="Freeform 13" title="Icon of a cloud">
              <a:extLst>
                <a:ext uri="{FF2B5EF4-FFF2-40B4-BE49-F238E27FC236}">
                  <a16:creationId xmlns:a16="http://schemas.microsoft.com/office/drawing/2014/main" id="{39B92941-8740-13A0-CF67-43094A2777F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854317" y="5974881"/>
              <a:ext cx="545436" cy="299205"/>
            </a:xfrm>
            <a:custGeom>
              <a:avLst/>
              <a:gdLst>
                <a:gd name="T0" fmla="*/ 384 w 771"/>
                <a:gd name="T1" fmla="*/ 0 h 422"/>
                <a:gd name="T2" fmla="*/ 549 w 771"/>
                <a:gd name="T3" fmla="*/ 110 h 422"/>
                <a:gd name="T4" fmla="*/ 551 w 771"/>
                <a:gd name="T5" fmla="*/ 115 h 422"/>
                <a:gd name="T6" fmla="*/ 565 w 771"/>
                <a:gd name="T7" fmla="*/ 110 h 422"/>
                <a:gd name="T8" fmla="*/ 612 w 771"/>
                <a:gd name="T9" fmla="*/ 103 h 422"/>
                <a:gd name="T10" fmla="*/ 771 w 771"/>
                <a:gd name="T11" fmla="*/ 262 h 422"/>
                <a:gd name="T12" fmla="*/ 628 w 771"/>
                <a:gd name="T13" fmla="*/ 420 h 422"/>
                <a:gd name="T14" fmla="*/ 616 w 771"/>
                <a:gd name="T15" fmla="*/ 421 h 422"/>
                <a:gd name="T16" fmla="*/ 610 w 771"/>
                <a:gd name="T17" fmla="*/ 421 h 422"/>
                <a:gd name="T18" fmla="*/ 98 w 771"/>
                <a:gd name="T19" fmla="*/ 421 h 422"/>
                <a:gd name="T20" fmla="*/ 91 w 771"/>
                <a:gd name="T21" fmla="*/ 422 h 422"/>
                <a:gd name="T22" fmla="*/ 74 w 771"/>
                <a:gd name="T23" fmla="*/ 419 h 422"/>
                <a:gd name="T24" fmla="*/ 12 w 771"/>
                <a:gd name="T25" fmla="*/ 312 h 422"/>
                <a:gd name="T26" fmla="*/ 101 w 771"/>
                <a:gd name="T27" fmla="*/ 247 h 422"/>
                <a:gd name="T28" fmla="*/ 108 w 771"/>
                <a:gd name="T29" fmla="*/ 249 h 422"/>
                <a:gd name="T30" fmla="*/ 106 w 771"/>
                <a:gd name="T31" fmla="*/ 238 h 422"/>
                <a:gd name="T32" fmla="*/ 119 w 771"/>
                <a:gd name="T33" fmla="*/ 179 h 422"/>
                <a:gd name="T34" fmla="*/ 201 w 771"/>
                <a:gd name="T35" fmla="*/ 128 h 422"/>
                <a:gd name="T36" fmla="*/ 213 w 771"/>
                <a:gd name="T37" fmla="*/ 128 h 422"/>
                <a:gd name="T38" fmla="*/ 213 w 771"/>
                <a:gd name="T39" fmla="*/ 127 h 422"/>
                <a:gd name="T40" fmla="*/ 384 w 771"/>
                <a:gd name="T41" fmla="*/ 0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71" h="422">
                  <a:moveTo>
                    <a:pt x="384" y="0"/>
                  </a:moveTo>
                  <a:cubicBezTo>
                    <a:pt x="458" y="0"/>
                    <a:pt x="522" y="46"/>
                    <a:pt x="549" y="110"/>
                  </a:cubicBezTo>
                  <a:cubicBezTo>
                    <a:pt x="551" y="115"/>
                    <a:pt x="551" y="115"/>
                    <a:pt x="551" y="115"/>
                  </a:cubicBezTo>
                  <a:cubicBezTo>
                    <a:pt x="565" y="110"/>
                    <a:pt x="565" y="110"/>
                    <a:pt x="565" y="110"/>
                  </a:cubicBezTo>
                  <a:cubicBezTo>
                    <a:pt x="580" y="105"/>
                    <a:pt x="596" y="103"/>
                    <a:pt x="612" y="103"/>
                  </a:cubicBezTo>
                  <a:cubicBezTo>
                    <a:pt x="700" y="103"/>
                    <a:pt x="771" y="174"/>
                    <a:pt x="771" y="262"/>
                  </a:cubicBezTo>
                  <a:cubicBezTo>
                    <a:pt x="771" y="344"/>
                    <a:pt x="708" y="412"/>
                    <a:pt x="628" y="420"/>
                  </a:cubicBezTo>
                  <a:cubicBezTo>
                    <a:pt x="616" y="421"/>
                    <a:pt x="616" y="421"/>
                    <a:pt x="616" y="421"/>
                  </a:cubicBezTo>
                  <a:cubicBezTo>
                    <a:pt x="610" y="421"/>
                    <a:pt x="610" y="421"/>
                    <a:pt x="610" y="421"/>
                  </a:cubicBezTo>
                  <a:cubicBezTo>
                    <a:pt x="98" y="421"/>
                    <a:pt x="98" y="421"/>
                    <a:pt x="98" y="421"/>
                  </a:cubicBezTo>
                  <a:cubicBezTo>
                    <a:pt x="91" y="422"/>
                    <a:pt x="91" y="422"/>
                    <a:pt x="91" y="422"/>
                  </a:cubicBezTo>
                  <a:cubicBezTo>
                    <a:pt x="85" y="421"/>
                    <a:pt x="79" y="420"/>
                    <a:pt x="74" y="419"/>
                  </a:cubicBezTo>
                  <a:cubicBezTo>
                    <a:pt x="27" y="406"/>
                    <a:pt x="0" y="359"/>
                    <a:pt x="12" y="312"/>
                  </a:cubicBezTo>
                  <a:cubicBezTo>
                    <a:pt x="23" y="271"/>
                    <a:pt x="61" y="245"/>
                    <a:pt x="101" y="247"/>
                  </a:cubicBezTo>
                  <a:cubicBezTo>
                    <a:pt x="108" y="249"/>
                    <a:pt x="108" y="249"/>
                    <a:pt x="108" y="249"/>
                  </a:cubicBezTo>
                  <a:cubicBezTo>
                    <a:pt x="106" y="238"/>
                    <a:pt x="106" y="238"/>
                    <a:pt x="106" y="238"/>
                  </a:cubicBezTo>
                  <a:cubicBezTo>
                    <a:pt x="105" y="218"/>
                    <a:pt x="109" y="198"/>
                    <a:pt x="119" y="179"/>
                  </a:cubicBezTo>
                  <a:cubicBezTo>
                    <a:pt x="137" y="148"/>
                    <a:pt x="168" y="130"/>
                    <a:pt x="201" y="128"/>
                  </a:cubicBezTo>
                  <a:cubicBezTo>
                    <a:pt x="213" y="128"/>
                    <a:pt x="213" y="128"/>
                    <a:pt x="213" y="128"/>
                  </a:cubicBezTo>
                  <a:cubicBezTo>
                    <a:pt x="213" y="127"/>
                    <a:pt x="213" y="127"/>
                    <a:pt x="213" y="127"/>
                  </a:cubicBezTo>
                  <a:cubicBezTo>
                    <a:pt x="236" y="53"/>
                    <a:pt x="304" y="0"/>
                    <a:pt x="384" y="0"/>
                  </a:cubicBezTo>
                  <a:close/>
                </a:path>
              </a:pathLst>
            </a:custGeom>
            <a:noFill/>
            <a:ln w="19050" cap="sq">
              <a:solidFill>
                <a:srgbClr val="0078D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46">
                <a:defRPr/>
              </a:pPr>
              <a:endParaRPr lang="es-PE" kern="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latin typeface="Segoe UI"/>
              </a:endParaRPr>
            </a:p>
          </p:txBody>
        </p:sp>
        <p:sp>
          <p:nvSpPr>
            <p:cNvPr id="71" name="Data &amp; AI" title="Icon of several circles connected to eachother by lines">
              <a:extLst>
                <a:ext uri="{FF2B5EF4-FFF2-40B4-BE49-F238E27FC236}">
                  <a16:creationId xmlns:a16="http://schemas.microsoft.com/office/drawing/2014/main" id="{87EB4BFA-9A86-4E70-F282-9EC58D0B1E0F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6149832" y="5952667"/>
              <a:ext cx="500033" cy="399830"/>
            </a:xfrm>
            <a:custGeom>
              <a:avLst/>
              <a:gdLst>
                <a:gd name="T0" fmla="*/ 465 w 706"/>
                <a:gd name="T1" fmla="*/ 76 h 564"/>
                <a:gd name="T2" fmla="*/ 465 w 706"/>
                <a:gd name="T3" fmla="*/ 0 h 564"/>
                <a:gd name="T4" fmla="*/ 668 w 706"/>
                <a:gd name="T5" fmla="*/ 138 h 564"/>
                <a:gd name="T6" fmla="*/ 668 w 706"/>
                <a:gd name="T7" fmla="*/ 214 h 564"/>
                <a:gd name="T8" fmla="*/ 668 w 706"/>
                <a:gd name="T9" fmla="*/ 138 h 564"/>
                <a:gd name="T10" fmla="*/ 454 w 706"/>
                <a:gd name="T11" fmla="*/ 314 h 564"/>
                <a:gd name="T12" fmla="*/ 530 w 706"/>
                <a:gd name="T13" fmla="*/ 314 h 564"/>
                <a:gd name="T14" fmla="*/ 637 w 706"/>
                <a:gd name="T15" fmla="*/ 422 h 564"/>
                <a:gd name="T16" fmla="*/ 637 w 706"/>
                <a:gd name="T17" fmla="*/ 499 h 564"/>
                <a:gd name="T18" fmla="*/ 637 w 706"/>
                <a:gd name="T19" fmla="*/ 422 h 564"/>
                <a:gd name="T20" fmla="*/ 282 w 706"/>
                <a:gd name="T21" fmla="*/ 526 h 564"/>
                <a:gd name="T22" fmla="*/ 358 w 706"/>
                <a:gd name="T23" fmla="*/ 526 h 564"/>
                <a:gd name="T24" fmla="*/ 38 w 706"/>
                <a:gd name="T25" fmla="*/ 338 h 564"/>
                <a:gd name="T26" fmla="*/ 38 w 706"/>
                <a:gd name="T27" fmla="*/ 415 h 564"/>
                <a:gd name="T28" fmla="*/ 38 w 706"/>
                <a:gd name="T29" fmla="*/ 338 h 564"/>
                <a:gd name="T30" fmla="*/ 258 w 706"/>
                <a:gd name="T31" fmla="*/ 205 h 564"/>
                <a:gd name="T32" fmla="*/ 334 w 706"/>
                <a:gd name="T33" fmla="*/ 205 h 564"/>
                <a:gd name="T34" fmla="*/ 120 w 706"/>
                <a:gd name="T35" fmla="*/ 75 h 564"/>
                <a:gd name="T36" fmla="*/ 120 w 706"/>
                <a:gd name="T37" fmla="*/ 152 h 564"/>
                <a:gd name="T38" fmla="*/ 120 w 706"/>
                <a:gd name="T39" fmla="*/ 75 h 564"/>
                <a:gd name="T40" fmla="*/ 258 w 706"/>
                <a:gd name="T41" fmla="*/ 188 h 564"/>
                <a:gd name="T42" fmla="*/ 460 w 706"/>
                <a:gd name="T43" fmla="*/ 294 h 564"/>
                <a:gd name="T44" fmla="*/ 76 w 706"/>
                <a:gd name="T45" fmla="*/ 376 h 564"/>
                <a:gd name="T46" fmla="*/ 288 w 706"/>
                <a:gd name="T47" fmla="*/ 505 h 564"/>
                <a:gd name="T48" fmla="*/ 603 w 706"/>
                <a:gd name="T49" fmla="*/ 479 h 564"/>
                <a:gd name="T50" fmla="*/ 159 w 706"/>
                <a:gd name="T51" fmla="*/ 104 h 564"/>
                <a:gd name="T52" fmla="*/ 637 w 706"/>
                <a:gd name="T53" fmla="*/ 151 h 564"/>
                <a:gd name="T54" fmla="*/ 523 w 706"/>
                <a:gd name="T55" fmla="*/ 291 h 564"/>
                <a:gd name="T56" fmla="*/ 465 w 706"/>
                <a:gd name="T57" fmla="*/ 347 h 564"/>
                <a:gd name="T58" fmla="*/ 334 w 706"/>
                <a:gd name="T59" fmla="*/ 490 h 564"/>
                <a:gd name="T60" fmla="*/ 320 w 706"/>
                <a:gd name="T61" fmla="*/ 488 h 564"/>
                <a:gd name="T62" fmla="*/ 134 w 706"/>
                <a:gd name="T63" fmla="*/ 149 h 564"/>
                <a:gd name="T64" fmla="*/ 438 w 706"/>
                <a:gd name="T65" fmla="*/ 65 h 564"/>
                <a:gd name="T66" fmla="*/ 624 w 706"/>
                <a:gd name="T67" fmla="*/ 425 h 564"/>
                <a:gd name="T68" fmla="*/ 603 w 706"/>
                <a:gd name="T69" fmla="*/ 434 h 5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06" h="564">
                  <a:moveTo>
                    <a:pt x="503" y="38"/>
                  </a:moveTo>
                  <a:cubicBezTo>
                    <a:pt x="503" y="59"/>
                    <a:pt x="486" y="76"/>
                    <a:pt x="465" y="76"/>
                  </a:cubicBezTo>
                  <a:cubicBezTo>
                    <a:pt x="444" y="76"/>
                    <a:pt x="427" y="59"/>
                    <a:pt x="427" y="38"/>
                  </a:cubicBezTo>
                  <a:cubicBezTo>
                    <a:pt x="427" y="17"/>
                    <a:pt x="444" y="0"/>
                    <a:pt x="465" y="0"/>
                  </a:cubicBezTo>
                  <a:cubicBezTo>
                    <a:pt x="486" y="0"/>
                    <a:pt x="503" y="17"/>
                    <a:pt x="503" y="38"/>
                  </a:cubicBezTo>
                  <a:close/>
                  <a:moveTo>
                    <a:pt x="668" y="138"/>
                  </a:moveTo>
                  <a:cubicBezTo>
                    <a:pt x="647" y="138"/>
                    <a:pt x="630" y="155"/>
                    <a:pt x="630" y="176"/>
                  </a:cubicBezTo>
                  <a:cubicBezTo>
                    <a:pt x="630" y="197"/>
                    <a:pt x="647" y="214"/>
                    <a:pt x="668" y="214"/>
                  </a:cubicBezTo>
                  <a:cubicBezTo>
                    <a:pt x="689" y="214"/>
                    <a:pt x="706" y="197"/>
                    <a:pt x="706" y="176"/>
                  </a:cubicBezTo>
                  <a:cubicBezTo>
                    <a:pt x="706" y="155"/>
                    <a:pt x="689" y="138"/>
                    <a:pt x="668" y="138"/>
                  </a:cubicBezTo>
                  <a:close/>
                  <a:moveTo>
                    <a:pt x="492" y="276"/>
                  </a:moveTo>
                  <a:cubicBezTo>
                    <a:pt x="471" y="276"/>
                    <a:pt x="454" y="293"/>
                    <a:pt x="454" y="314"/>
                  </a:cubicBezTo>
                  <a:cubicBezTo>
                    <a:pt x="454" y="335"/>
                    <a:pt x="471" y="352"/>
                    <a:pt x="492" y="352"/>
                  </a:cubicBezTo>
                  <a:cubicBezTo>
                    <a:pt x="513" y="352"/>
                    <a:pt x="530" y="335"/>
                    <a:pt x="530" y="314"/>
                  </a:cubicBezTo>
                  <a:cubicBezTo>
                    <a:pt x="530" y="293"/>
                    <a:pt x="513" y="276"/>
                    <a:pt x="492" y="276"/>
                  </a:cubicBezTo>
                  <a:close/>
                  <a:moveTo>
                    <a:pt x="637" y="422"/>
                  </a:moveTo>
                  <a:cubicBezTo>
                    <a:pt x="616" y="422"/>
                    <a:pt x="599" y="440"/>
                    <a:pt x="599" y="461"/>
                  </a:cubicBezTo>
                  <a:cubicBezTo>
                    <a:pt x="599" y="482"/>
                    <a:pt x="616" y="499"/>
                    <a:pt x="637" y="499"/>
                  </a:cubicBezTo>
                  <a:cubicBezTo>
                    <a:pt x="658" y="499"/>
                    <a:pt x="675" y="482"/>
                    <a:pt x="675" y="461"/>
                  </a:cubicBezTo>
                  <a:cubicBezTo>
                    <a:pt x="675" y="440"/>
                    <a:pt x="658" y="422"/>
                    <a:pt x="637" y="422"/>
                  </a:cubicBezTo>
                  <a:close/>
                  <a:moveTo>
                    <a:pt x="320" y="488"/>
                  </a:moveTo>
                  <a:cubicBezTo>
                    <a:pt x="299" y="488"/>
                    <a:pt x="282" y="505"/>
                    <a:pt x="282" y="526"/>
                  </a:cubicBezTo>
                  <a:cubicBezTo>
                    <a:pt x="282" y="547"/>
                    <a:pt x="299" y="564"/>
                    <a:pt x="320" y="564"/>
                  </a:cubicBezTo>
                  <a:cubicBezTo>
                    <a:pt x="341" y="564"/>
                    <a:pt x="358" y="547"/>
                    <a:pt x="358" y="526"/>
                  </a:cubicBezTo>
                  <a:cubicBezTo>
                    <a:pt x="358" y="505"/>
                    <a:pt x="341" y="488"/>
                    <a:pt x="320" y="488"/>
                  </a:cubicBezTo>
                  <a:close/>
                  <a:moveTo>
                    <a:pt x="38" y="338"/>
                  </a:moveTo>
                  <a:cubicBezTo>
                    <a:pt x="17" y="338"/>
                    <a:pt x="0" y="355"/>
                    <a:pt x="0" y="376"/>
                  </a:cubicBezTo>
                  <a:cubicBezTo>
                    <a:pt x="0" y="398"/>
                    <a:pt x="17" y="415"/>
                    <a:pt x="38" y="415"/>
                  </a:cubicBezTo>
                  <a:cubicBezTo>
                    <a:pt x="59" y="415"/>
                    <a:pt x="76" y="398"/>
                    <a:pt x="76" y="376"/>
                  </a:cubicBezTo>
                  <a:cubicBezTo>
                    <a:pt x="76" y="355"/>
                    <a:pt x="59" y="338"/>
                    <a:pt x="38" y="338"/>
                  </a:cubicBezTo>
                  <a:close/>
                  <a:moveTo>
                    <a:pt x="296" y="167"/>
                  </a:moveTo>
                  <a:cubicBezTo>
                    <a:pt x="275" y="167"/>
                    <a:pt x="258" y="184"/>
                    <a:pt x="258" y="205"/>
                  </a:cubicBezTo>
                  <a:cubicBezTo>
                    <a:pt x="258" y="226"/>
                    <a:pt x="275" y="243"/>
                    <a:pt x="296" y="243"/>
                  </a:cubicBezTo>
                  <a:cubicBezTo>
                    <a:pt x="317" y="243"/>
                    <a:pt x="334" y="226"/>
                    <a:pt x="334" y="205"/>
                  </a:cubicBezTo>
                  <a:cubicBezTo>
                    <a:pt x="334" y="184"/>
                    <a:pt x="317" y="167"/>
                    <a:pt x="296" y="167"/>
                  </a:cubicBezTo>
                  <a:close/>
                  <a:moveTo>
                    <a:pt x="120" y="75"/>
                  </a:moveTo>
                  <a:cubicBezTo>
                    <a:pt x="99" y="75"/>
                    <a:pt x="82" y="93"/>
                    <a:pt x="82" y="114"/>
                  </a:cubicBezTo>
                  <a:cubicBezTo>
                    <a:pt x="82" y="135"/>
                    <a:pt x="99" y="152"/>
                    <a:pt x="120" y="152"/>
                  </a:cubicBezTo>
                  <a:cubicBezTo>
                    <a:pt x="142" y="152"/>
                    <a:pt x="159" y="135"/>
                    <a:pt x="159" y="114"/>
                  </a:cubicBezTo>
                  <a:cubicBezTo>
                    <a:pt x="159" y="93"/>
                    <a:pt x="142" y="75"/>
                    <a:pt x="120" y="75"/>
                  </a:cubicBezTo>
                  <a:close/>
                  <a:moveTo>
                    <a:pt x="153" y="133"/>
                  </a:moveTo>
                  <a:cubicBezTo>
                    <a:pt x="258" y="188"/>
                    <a:pt x="258" y="188"/>
                    <a:pt x="258" y="188"/>
                  </a:cubicBezTo>
                  <a:moveTo>
                    <a:pt x="328" y="225"/>
                  </a:moveTo>
                  <a:cubicBezTo>
                    <a:pt x="460" y="294"/>
                    <a:pt x="460" y="294"/>
                    <a:pt x="460" y="294"/>
                  </a:cubicBezTo>
                  <a:moveTo>
                    <a:pt x="454" y="314"/>
                  </a:moveTo>
                  <a:cubicBezTo>
                    <a:pt x="76" y="376"/>
                    <a:pt x="76" y="376"/>
                    <a:pt x="76" y="376"/>
                  </a:cubicBezTo>
                  <a:moveTo>
                    <a:pt x="71" y="395"/>
                  </a:moveTo>
                  <a:cubicBezTo>
                    <a:pt x="288" y="505"/>
                    <a:pt x="288" y="505"/>
                    <a:pt x="288" y="505"/>
                  </a:cubicBezTo>
                  <a:moveTo>
                    <a:pt x="358" y="526"/>
                  </a:moveTo>
                  <a:cubicBezTo>
                    <a:pt x="603" y="479"/>
                    <a:pt x="603" y="479"/>
                    <a:pt x="603" y="479"/>
                  </a:cubicBezTo>
                  <a:moveTo>
                    <a:pt x="427" y="38"/>
                  </a:moveTo>
                  <a:cubicBezTo>
                    <a:pt x="159" y="104"/>
                    <a:pt x="159" y="104"/>
                    <a:pt x="159" y="104"/>
                  </a:cubicBezTo>
                  <a:moveTo>
                    <a:pt x="497" y="59"/>
                  </a:moveTo>
                  <a:cubicBezTo>
                    <a:pt x="637" y="151"/>
                    <a:pt x="637" y="151"/>
                    <a:pt x="637" y="151"/>
                  </a:cubicBezTo>
                  <a:moveTo>
                    <a:pt x="637" y="198"/>
                  </a:moveTo>
                  <a:cubicBezTo>
                    <a:pt x="523" y="291"/>
                    <a:pt x="523" y="291"/>
                    <a:pt x="523" y="291"/>
                  </a:cubicBezTo>
                  <a:moveTo>
                    <a:pt x="346" y="497"/>
                  </a:moveTo>
                  <a:cubicBezTo>
                    <a:pt x="465" y="347"/>
                    <a:pt x="465" y="347"/>
                    <a:pt x="465" y="347"/>
                  </a:cubicBezTo>
                  <a:moveTo>
                    <a:pt x="447" y="76"/>
                  </a:moveTo>
                  <a:cubicBezTo>
                    <a:pt x="334" y="490"/>
                    <a:pt x="334" y="490"/>
                    <a:pt x="334" y="490"/>
                  </a:cubicBezTo>
                  <a:moveTo>
                    <a:pt x="296" y="243"/>
                  </a:moveTo>
                  <a:cubicBezTo>
                    <a:pt x="320" y="488"/>
                    <a:pt x="320" y="488"/>
                    <a:pt x="320" y="488"/>
                  </a:cubicBezTo>
                  <a:moveTo>
                    <a:pt x="305" y="488"/>
                  </a:moveTo>
                  <a:cubicBezTo>
                    <a:pt x="134" y="149"/>
                    <a:pt x="134" y="149"/>
                    <a:pt x="134" y="149"/>
                  </a:cubicBezTo>
                  <a:moveTo>
                    <a:pt x="323" y="179"/>
                  </a:moveTo>
                  <a:cubicBezTo>
                    <a:pt x="438" y="65"/>
                    <a:pt x="438" y="65"/>
                    <a:pt x="438" y="65"/>
                  </a:cubicBezTo>
                  <a:moveTo>
                    <a:pt x="481" y="76"/>
                  </a:moveTo>
                  <a:cubicBezTo>
                    <a:pt x="624" y="425"/>
                    <a:pt x="624" y="425"/>
                    <a:pt x="624" y="425"/>
                  </a:cubicBezTo>
                  <a:moveTo>
                    <a:pt x="514" y="347"/>
                  </a:moveTo>
                  <a:cubicBezTo>
                    <a:pt x="603" y="434"/>
                    <a:pt x="603" y="434"/>
                    <a:pt x="603" y="434"/>
                  </a:cubicBezTo>
                </a:path>
              </a:pathLst>
            </a:custGeom>
            <a:noFill/>
            <a:ln w="19050" cap="sq">
              <a:solidFill>
                <a:srgbClr val="0078D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46">
                <a:defRPr/>
              </a:pPr>
              <a:endParaRPr lang="es-PE" kern="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latin typeface="Segoe UI"/>
              </a:endParaRPr>
            </a:p>
          </p:txBody>
        </p:sp>
        <p:sp>
          <p:nvSpPr>
            <p:cNvPr id="72" name="Database_EFC7" title="Icon of a cylinder">
              <a:extLst>
                <a:ext uri="{FF2B5EF4-FFF2-40B4-BE49-F238E27FC236}">
                  <a16:creationId xmlns:a16="http://schemas.microsoft.com/office/drawing/2014/main" id="{E8782234-2B70-C9EB-6AF9-B6BBB3C8EDDE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661585" y="5904844"/>
              <a:ext cx="316562" cy="411480"/>
            </a:xfrm>
            <a:custGeom>
              <a:avLst/>
              <a:gdLst>
                <a:gd name="T0" fmla="*/ 2470 w 2511"/>
                <a:gd name="T1" fmla="*/ 627 h 3264"/>
                <a:gd name="T2" fmla="*/ 2511 w 2511"/>
                <a:gd name="T3" fmla="*/ 627 h 3264"/>
                <a:gd name="T4" fmla="*/ 2511 w 2511"/>
                <a:gd name="T5" fmla="*/ 2762 h 3264"/>
                <a:gd name="T6" fmla="*/ 1255 w 2511"/>
                <a:gd name="T7" fmla="*/ 3264 h 3264"/>
                <a:gd name="T8" fmla="*/ 0 w 2511"/>
                <a:gd name="T9" fmla="*/ 2762 h 3264"/>
                <a:gd name="T10" fmla="*/ 0 w 2511"/>
                <a:gd name="T11" fmla="*/ 627 h 3264"/>
                <a:gd name="T12" fmla="*/ 41 w 2511"/>
                <a:gd name="T13" fmla="*/ 627 h 3264"/>
                <a:gd name="T14" fmla="*/ 1255 w 2511"/>
                <a:gd name="T15" fmla="*/ 1004 h 3264"/>
                <a:gd name="T16" fmla="*/ 2470 w 2511"/>
                <a:gd name="T17" fmla="*/ 627 h 3264"/>
                <a:gd name="T18" fmla="*/ 1255 w 2511"/>
                <a:gd name="T19" fmla="*/ 0 h 3264"/>
                <a:gd name="T20" fmla="*/ 0 w 2511"/>
                <a:gd name="T21" fmla="*/ 502 h 3264"/>
                <a:gd name="T22" fmla="*/ 1255 w 2511"/>
                <a:gd name="T23" fmla="*/ 1004 h 3264"/>
                <a:gd name="T24" fmla="*/ 2511 w 2511"/>
                <a:gd name="T25" fmla="*/ 502 h 3264"/>
                <a:gd name="T26" fmla="*/ 1255 w 2511"/>
                <a:gd name="T27" fmla="*/ 0 h 3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11" h="3264">
                  <a:moveTo>
                    <a:pt x="2470" y="627"/>
                  </a:moveTo>
                  <a:cubicBezTo>
                    <a:pt x="2511" y="627"/>
                    <a:pt x="2511" y="627"/>
                    <a:pt x="2511" y="627"/>
                  </a:cubicBezTo>
                  <a:cubicBezTo>
                    <a:pt x="2511" y="2762"/>
                    <a:pt x="2511" y="2762"/>
                    <a:pt x="2511" y="2762"/>
                  </a:cubicBezTo>
                  <a:cubicBezTo>
                    <a:pt x="2511" y="3040"/>
                    <a:pt x="1949" y="3264"/>
                    <a:pt x="1255" y="3264"/>
                  </a:cubicBezTo>
                  <a:cubicBezTo>
                    <a:pt x="562" y="3264"/>
                    <a:pt x="0" y="3040"/>
                    <a:pt x="0" y="2762"/>
                  </a:cubicBezTo>
                  <a:cubicBezTo>
                    <a:pt x="0" y="627"/>
                    <a:pt x="0" y="627"/>
                    <a:pt x="0" y="627"/>
                  </a:cubicBezTo>
                  <a:cubicBezTo>
                    <a:pt x="41" y="627"/>
                    <a:pt x="41" y="627"/>
                    <a:pt x="41" y="627"/>
                  </a:cubicBezTo>
                  <a:cubicBezTo>
                    <a:pt x="180" y="844"/>
                    <a:pt x="671" y="1004"/>
                    <a:pt x="1255" y="1004"/>
                  </a:cubicBezTo>
                  <a:cubicBezTo>
                    <a:pt x="1840" y="1004"/>
                    <a:pt x="2330" y="844"/>
                    <a:pt x="2470" y="627"/>
                  </a:cubicBezTo>
                  <a:close/>
                  <a:moveTo>
                    <a:pt x="1255" y="0"/>
                  </a:moveTo>
                  <a:cubicBezTo>
                    <a:pt x="562" y="0"/>
                    <a:pt x="0" y="224"/>
                    <a:pt x="0" y="502"/>
                  </a:cubicBezTo>
                  <a:cubicBezTo>
                    <a:pt x="0" y="779"/>
                    <a:pt x="562" y="1004"/>
                    <a:pt x="1255" y="1004"/>
                  </a:cubicBezTo>
                  <a:cubicBezTo>
                    <a:pt x="1949" y="1004"/>
                    <a:pt x="2511" y="779"/>
                    <a:pt x="2511" y="502"/>
                  </a:cubicBezTo>
                  <a:cubicBezTo>
                    <a:pt x="2511" y="224"/>
                    <a:pt x="1949" y="0"/>
                    <a:pt x="1255" y="0"/>
                  </a:cubicBezTo>
                  <a:close/>
                </a:path>
              </a:pathLst>
            </a:custGeom>
            <a:noFill/>
            <a:ln w="19050" cap="sq">
              <a:solidFill>
                <a:srgbClr val="0078D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46">
                <a:defRPr/>
              </a:pPr>
              <a:endParaRPr lang="es-PE" kern="0" dirty="0">
                <a:solidFill>
                  <a:srgbClr val="1A1A1A"/>
                </a:solidFill>
                <a:latin typeface="Segoe UI"/>
              </a:endParaRPr>
            </a:p>
          </p:txBody>
        </p:sp>
        <p:sp>
          <p:nvSpPr>
            <p:cNvPr id="73" name="binary" title="Icon of binary code, ones and zeros">
              <a:extLst>
                <a:ext uri="{FF2B5EF4-FFF2-40B4-BE49-F238E27FC236}">
                  <a16:creationId xmlns:a16="http://schemas.microsoft.com/office/drawing/2014/main" id="{0AE68291-DCC1-5AB5-75EE-0B9A36863824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5182599" y="5952667"/>
              <a:ext cx="365760" cy="315833"/>
            </a:xfrm>
            <a:custGeom>
              <a:avLst/>
              <a:gdLst>
                <a:gd name="T0" fmla="*/ 0 w 245"/>
                <a:gd name="T1" fmla="*/ 48 h 212"/>
                <a:gd name="T2" fmla="*/ 92 w 245"/>
                <a:gd name="T3" fmla="*/ 48 h 212"/>
                <a:gd name="T4" fmla="*/ 183 w 245"/>
                <a:gd name="T5" fmla="*/ 48 h 212"/>
                <a:gd name="T6" fmla="*/ 62 w 245"/>
                <a:gd name="T7" fmla="*/ 15 h 212"/>
                <a:gd name="T8" fmla="*/ 46 w 245"/>
                <a:gd name="T9" fmla="*/ 0 h 212"/>
                <a:gd name="T10" fmla="*/ 30 w 245"/>
                <a:gd name="T11" fmla="*/ 33 h 212"/>
                <a:gd name="T12" fmla="*/ 46 w 245"/>
                <a:gd name="T13" fmla="*/ 49 h 212"/>
                <a:gd name="T14" fmla="*/ 153 w 245"/>
                <a:gd name="T15" fmla="*/ 33 h 212"/>
                <a:gd name="T16" fmla="*/ 137 w 245"/>
                <a:gd name="T17" fmla="*/ 0 h 212"/>
                <a:gd name="T18" fmla="*/ 122 w 245"/>
                <a:gd name="T19" fmla="*/ 15 h 212"/>
                <a:gd name="T20" fmla="*/ 137 w 245"/>
                <a:gd name="T21" fmla="*/ 49 h 212"/>
                <a:gd name="T22" fmla="*/ 153 w 245"/>
                <a:gd name="T23" fmla="*/ 33 h 212"/>
                <a:gd name="T24" fmla="*/ 245 w 245"/>
                <a:gd name="T25" fmla="*/ 15 h 212"/>
                <a:gd name="T26" fmla="*/ 229 w 245"/>
                <a:gd name="T27" fmla="*/ 0 h 212"/>
                <a:gd name="T28" fmla="*/ 213 w 245"/>
                <a:gd name="T29" fmla="*/ 33 h 212"/>
                <a:gd name="T30" fmla="*/ 229 w 245"/>
                <a:gd name="T31" fmla="*/ 49 h 212"/>
                <a:gd name="T32" fmla="*/ 0 w 245"/>
                <a:gd name="T33" fmla="*/ 163 h 212"/>
                <a:gd name="T34" fmla="*/ 92 w 245"/>
                <a:gd name="T35" fmla="*/ 163 h 212"/>
                <a:gd name="T36" fmla="*/ 183 w 245"/>
                <a:gd name="T37" fmla="*/ 163 h 212"/>
                <a:gd name="T38" fmla="*/ 62 w 245"/>
                <a:gd name="T39" fmla="*/ 196 h 212"/>
                <a:gd name="T40" fmla="*/ 46 w 245"/>
                <a:gd name="T41" fmla="*/ 163 h 212"/>
                <a:gd name="T42" fmla="*/ 30 w 245"/>
                <a:gd name="T43" fmla="*/ 179 h 212"/>
                <a:gd name="T44" fmla="*/ 46 w 245"/>
                <a:gd name="T45" fmla="*/ 212 h 212"/>
                <a:gd name="T46" fmla="*/ 62 w 245"/>
                <a:gd name="T47" fmla="*/ 196 h 212"/>
                <a:gd name="T48" fmla="*/ 153 w 245"/>
                <a:gd name="T49" fmla="*/ 179 h 212"/>
                <a:gd name="T50" fmla="*/ 137 w 245"/>
                <a:gd name="T51" fmla="*/ 163 h 212"/>
                <a:gd name="T52" fmla="*/ 122 w 245"/>
                <a:gd name="T53" fmla="*/ 196 h 212"/>
                <a:gd name="T54" fmla="*/ 137 w 245"/>
                <a:gd name="T55" fmla="*/ 212 h 212"/>
                <a:gd name="T56" fmla="*/ 245 w 245"/>
                <a:gd name="T57" fmla="*/ 196 h 212"/>
                <a:gd name="T58" fmla="*/ 229 w 245"/>
                <a:gd name="T59" fmla="*/ 163 h 212"/>
                <a:gd name="T60" fmla="*/ 213 w 245"/>
                <a:gd name="T61" fmla="*/ 179 h 212"/>
                <a:gd name="T62" fmla="*/ 229 w 245"/>
                <a:gd name="T63" fmla="*/ 212 h 212"/>
                <a:gd name="T64" fmla="*/ 245 w 245"/>
                <a:gd name="T65" fmla="*/ 196 h 212"/>
                <a:gd name="T66" fmla="*/ 62 w 245"/>
                <a:gd name="T67" fmla="*/ 131 h 212"/>
                <a:gd name="T68" fmla="*/ 153 w 245"/>
                <a:gd name="T69" fmla="*/ 131 h 212"/>
                <a:gd name="T70" fmla="*/ 32 w 245"/>
                <a:gd name="T71" fmla="*/ 98 h 212"/>
                <a:gd name="T72" fmla="*/ 16 w 245"/>
                <a:gd name="T73" fmla="*/ 83 h 212"/>
                <a:gd name="T74" fmla="*/ 0 w 245"/>
                <a:gd name="T75" fmla="*/ 116 h 212"/>
                <a:gd name="T76" fmla="*/ 16 w 245"/>
                <a:gd name="T77" fmla="*/ 132 h 212"/>
                <a:gd name="T78" fmla="*/ 123 w 245"/>
                <a:gd name="T79" fmla="*/ 116 h 212"/>
                <a:gd name="T80" fmla="*/ 107 w 245"/>
                <a:gd name="T81" fmla="*/ 83 h 212"/>
                <a:gd name="T82" fmla="*/ 92 w 245"/>
                <a:gd name="T83" fmla="*/ 98 h 212"/>
                <a:gd name="T84" fmla="*/ 107 w 245"/>
                <a:gd name="T85" fmla="*/ 132 h 212"/>
                <a:gd name="T86" fmla="*/ 123 w 245"/>
                <a:gd name="T87" fmla="*/ 116 h 212"/>
                <a:gd name="T88" fmla="*/ 215 w 245"/>
                <a:gd name="T89" fmla="*/ 98 h 212"/>
                <a:gd name="T90" fmla="*/ 199 w 245"/>
                <a:gd name="T91" fmla="*/ 83 h 212"/>
                <a:gd name="T92" fmla="*/ 183 w 245"/>
                <a:gd name="T93" fmla="*/ 116 h 212"/>
                <a:gd name="T94" fmla="*/ 199 w 245"/>
                <a:gd name="T95" fmla="*/ 132 h 212"/>
                <a:gd name="T96" fmla="*/ 245 w 245"/>
                <a:gd name="T97" fmla="*/ 83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45" h="212">
                  <a:moveTo>
                    <a:pt x="0" y="0"/>
                  </a:moveTo>
                  <a:cubicBezTo>
                    <a:pt x="0" y="48"/>
                    <a:pt x="0" y="48"/>
                    <a:pt x="0" y="48"/>
                  </a:cubicBezTo>
                  <a:moveTo>
                    <a:pt x="92" y="0"/>
                  </a:moveTo>
                  <a:cubicBezTo>
                    <a:pt x="92" y="48"/>
                    <a:pt x="92" y="48"/>
                    <a:pt x="92" y="48"/>
                  </a:cubicBezTo>
                  <a:moveTo>
                    <a:pt x="183" y="0"/>
                  </a:moveTo>
                  <a:cubicBezTo>
                    <a:pt x="183" y="48"/>
                    <a:pt x="183" y="48"/>
                    <a:pt x="183" y="48"/>
                  </a:cubicBezTo>
                  <a:moveTo>
                    <a:pt x="62" y="33"/>
                  </a:moveTo>
                  <a:cubicBezTo>
                    <a:pt x="62" y="15"/>
                    <a:pt x="62" y="15"/>
                    <a:pt x="62" y="15"/>
                  </a:cubicBezTo>
                  <a:cubicBezTo>
                    <a:pt x="62" y="7"/>
                    <a:pt x="55" y="0"/>
                    <a:pt x="46" y="0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37" y="0"/>
                    <a:pt x="30" y="7"/>
                    <a:pt x="30" y="15"/>
                  </a:cubicBezTo>
                  <a:cubicBezTo>
                    <a:pt x="30" y="33"/>
                    <a:pt x="30" y="33"/>
                    <a:pt x="30" y="33"/>
                  </a:cubicBezTo>
                  <a:cubicBezTo>
                    <a:pt x="30" y="41"/>
                    <a:pt x="37" y="49"/>
                    <a:pt x="46" y="49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55" y="49"/>
                    <a:pt x="62" y="41"/>
                    <a:pt x="62" y="33"/>
                  </a:cubicBezTo>
                  <a:close/>
                  <a:moveTo>
                    <a:pt x="153" y="33"/>
                  </a:moveTo>
                  <a:cubicBezTo>
                    <a:pt x="153" y="15"/>
                    <a:pt x="153" y="15"/>
                    <a:pt x="153" y="15"/>
                  </a:cubicBezTo>
                  <a:cubicBezTo>
                    <a:pt x="153" y="7"/>
                    <a:pt x="146" y="0"/>
                    <a:pt x="137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29" y="0"/>
                    <a:pt x="122" y="7"/>
                    <a:pt x="122" y="15"/>
                  </a:cubicBezTo>
                  <a:cubicBezTo>
                    <a:pt x="122" y="33"/>
                    <a:pt x="122" y="33"/>
                    <a:pt x="122" y="33"/>
                  </a:cubicBezTo>
                  <a:cubicBezTo>
                    <a:pt x="122" y="41"/>
                    <a:pt x="129" y="49"/>
                    <a:pt x="137" y="49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46" y="49"/>
                    <a:pt x="153" y="41"/>
                    <a:pt x="153" y="33"/>
                  </a:cubicBezTo>
                  <a:close/>
                  <a:moveTo>
                    <a:pt x="245" y="33"/>
                  </a:moveTo>
                  <a:cubicBezTo>
                    <a:pt x="245" y="15"/>
                    <a:pt x="245" y="15"/>
                    <a:pt x="245" y="15"/>
                  </a:cubicBezTo>
                  <a:cubicBezTo>
                    <a:pt x="245" y="7"/>
                    <a:pt x="237" y="0"/>
                    <a:pt x="229" y="0"/>
                  </a:cubicBezTo>
                  <a:cubicBezTo>
                    <a:pt x="229" y="0"/>
                    <a:pt x="229" y="0"/>
                    <a:pt x="229" y="0"/>
                  </a:cubicBezTo>
                  <a:cubicBezTo>
                    <a:pt x="220" y="0"/>
                    <a:pt x="213" y="7"/>
                    <a:pt x="213" y="15"/>
                  </a:cubicBezTo>
                  <a:cubicBezTo>
                    <a:pt x="213" y="33"/>
                    <a:pt x="213" y="33"/>
                    <a:pt x="213" y="33"/>
                  </a:cubicBezTo>
                  <a:cubicBezTo>
                    <a:pt x="213" y="41"/>
                    <a:pt x="220" y="49"/>
                    <a:pt x="229" y="49"/>
                  </a:cubicBezTo>
                  <a:cubicBezTo>
                    <a:pt x="229" y="49"/>
                    <a:pt x="229" y="49"/>
                    <a:pt x="229" y="49"/>
                  </a:cubicBezTo>
                  <a:cubicBezTo>
                    <a:pt x="237" y="49"/>
                    <a:pt x="245" y="41"/>
                    <a:pt x="245" y="33"/>
                  </a:cubicBezTo>
                  <a:close/>
                  <a:moveTo>
                    <a:pt x="0" y="163"/>
                  </a:moveTo>
                  <a:cubicBezTo>
                    <a:pt x="0" y="212"/>
                    <a:pt x="0" y="212"/>
                    <a:pt x="0" y="212"/>
                  </a:cubicBezTo>
                  <a:moveTo>
                    <a:pt x="92" y="163"/>
                  </a:moveTo>
                  <a:cubicBezTo>
                    <a:pt x="92" y="212"/>
                    <a:pt x="92" y="212"/>
                    <a:pt x="92" y="212"/>
                  </a:cubicBezTo>
                  <a:moveTo>
                    <a:pt x="183" y="163"/>
                  </a:moveTo>
                  <a:cubicBezTo>
                    <a:pt x="183" y="212"/>
                    <a:pt x="183" y="212"/>
                    <a:pt x="183" y="212"/>
                  </a:cubicBezTo>
                  <a:moveTo>
                    <a:pt x="62" y="196"/>
                  </a:moveTo>
                  <a:cubicBezTo>
                    <a:pt x="62" y="179"/>
                    <a:pt x="62" y="179"/>
                    <a:pt x="62" y="179"/>
                  </a:cubicBezTo>
                  <a:cubicBezTo>
                    <a:pt x="62" y="170"/>
                    <a:pt x="55" y="163"/>
                    <a:pt x="46" y="163"/>
                  </a:cubicBezTo>
                  <a:cubicBezTo>
                    <a:pt x="46" y="163"/>
                    <a:pt x="46" y="163"/>
                    <a:pt x="46" y="163"/>
                  </a:cubicBezTo>
                  <a:cubicBezTo>
                    <a:pt x="37" y="163"/>
                    <a:pt x="30" y="170"/>
                    <a:pt x="30" y="179"/>
                  </a:cubicBezTo>
                  <a:cubicBezTo>
                    <a:pt x="30" y="196"/>
                    <a:pt x="30" y="196"/>
                    <a:pt x="30" y="196"/>
                  </a:cubicBezTo>
                  <a:cubicBezTo>
                    <a:pt x="30" y="205"/>
                    <a:pt x="37" y="212"/>
                    <a:pt x="46" y="212"/>
                  </a:cubicBezTo>
                  <a:cubicBezTo>
                    <a:pt x="46" y="212"/>
                    <a:pt x="46" y="212"/>
                    <a:pt x="46" y="212"/>
                  </a:cubicBezTo>
                  <a:cubicBezTo>
                    <a:pt x="55" y="212"/>
                    <a:pt x="62" y="205"/>
                    <a:pt x="62" y="196"/>
                  </a:cubicBezTo>
                  <a:close/>
                  <a:moveTo>
                    <a:pt x="153" y="196"/>
                  </a:moveTo>
                  <a:cubicBezTo>
                    <a:pt x="153" y="179"/>
                    <a:pt x="153" y="179"/>
                    <a:pt x="153" y="179"/>
                  </a:cubicBezTo>
                  <a:cubicBezTo>
                    <a:pt x="153" y="170"/>
                    <a:pt x="146" y="163"/>
                    <a:pt x="137" y="163"/>
                  </a:cubicBezTo>
                  <a:cubicBezTo>
                    <a:pt x="137" y="163"/>
                    <a:pt x="137" y="163"/>
                    <a:pt x="137" y="163"/>
                  </a:cubicBezTo>
                  <a:cubicBezTo>
                    <a:pt x="129" y="163"/>
                    <a:pt x="122" y="170"/>
                    <a:pt x="122" y="179"/>
                  </a:cubicBezTo>
                  <a:cubicBezTo>
                    <a:pt x="122" y="196"/>
                    <a:pt x="122" y="196"/>
                    <a:pt x="122" y="196"/>
                  </a:cubicBezTo>
                  <a:cubicBezTo>
                    <a:pt x="122" y="205"/>
                    <a:pt x="129" y="212"/>
                    <a:pt x="137" y="212"/>
                  </a:cubicBezTo>
                  <a:cubicBezTo>
                    <a:pt x="137" y="212"/>
                    <a:pt x="137" y="212"/>
                    <a:pt x="137" y="212"/>
                  </a:cubicBezTo>
                  <a:cubicBezTo>
                    <a:pt x="146" y="212"/>
                    <a:pt x="153" y="205"/>
                    <a:pt x="153" y="196"/>
                  </a:cubicBezTo>
                  <a:close/>
                  <a:moveTo>
                    <a:pt x="245" y="196"/>
                  </a:moveTo>
                  <a:cubicBezTo>
                    <a:pt x="245" y="179"/>
                    <a:pt x="245" y="179"/>
                    <a:pt x="245" y="179"/>
                  </a:cubicBezTo>
                  <a:cubicBezTo>
                    <a:pt x="245" y="170"/>
                    <a:pt x="237" y="163"/>
                    <a:pt x="229" y="163"/>
                  </a:cubicBezTo>
                  <a:cubicBezTo>
                    <a:pt x="229" y="163"/>
                    <a:pt x="229" y="163"/>
                    <a:pt x="229" y="163"/>
                  </a:cubicBezTo>
                  <a:cubicBezTo>
                    <a:pt x="220" y="163"/>
                    <a:pt x="213" y="170"/>
                    <a:pt x="213" y="179"/>
                  </a:cubicBezTo>
                  <a:cubicBezTo>
                    <a:pt x="213" y="196"/>
                    <a:pt x="213" y="196"/>
                    <a:pt x="213" y="196"/>
                  </a:cubicBezTo>
                  <a:cubicBezTo>
                    <a:pt x="213" y="205"/>
                    <a:pt x="220" y="212"/>
                    <a:pt x="229" y="212"/>
                  </a:cubicBezTo>
                  <a:cubicBezTo>
                    <a:pt x="229" y="212"/>
                    <a:pt x="229" y="212"/>
                    <a:pt x="229" y="212"/>
                  </a:cubicBezTo>
                  <a:cubicBezTo>
                    <a:pt x="237" y="212"/>
                    <a:pt x="245" y="205"/>
                    <a:pt x="245" y="196"/>
                  </a:cubicBezTo>
                  <a:close/>
                  <a:moveTo>
                    <a:pt x="62" y="83"/>
                  </a:moveTo>
                  <a:cubicBezTo>
                    <a:pt x="62" y="131"/>
                    <a:pt x="62" y="131"/>
                    <a:pt x="62" y="131"/>
                  </a:cubicBezTo>
                  <a:moveTo>
                    <a:pt x="153" y="83"/>
                  </a:moveTo>
                  <a:cubicBezTo>
                    <a:pt x="153" y="131"/>
                    <a:pt x="153" y="131"/>
                    <a:pt x="153" y="131"/>
                  </a:cubicBezTo>
                  <a:moveTo>
                    <a:pt x="32" y="116"/>
                  </a:moveTo>
                  <a:cubicBezTo>
                    <a:pt x="32" y="98"/>
                    <a:pt x="32" y="98"/>
                    <a:pt x="32" y="98"/>
                  </a:cubicBezTo>
                  <a:cubicBezTo>
                    <a:pt x="32" y="90"/>
                    <a:pt x="25" y="83"/>
                    <a:pt x="16" y="83"/>
                  </a:cubicBezTo>
                  <a:cubicBezTo>
                    <a:pt x="16" y="83"/>
                    <a:pt x="16" y="83"/>
                    <a:pt x="16" y="83"/>
                  </a:cubicBezTo>
                  <a:cubicBezTo>
                    <a:pt x="7" y="83"/>
                    <a:pt x="0" y="90"/>
                    <a:pt x="0" y="98"/>
                  </a:cubicBezTo>
                  <a:cubicBezTo>
                    <a:pt x="0" y="116"/>
                    <a:pt x="0" y="116"/>
                    <a:pt x="0" y="116"/>
                  </a:cubicBezTo>
                  <a:cubicBezTo>
                    <a:pt x="0" y="124"/>
                    <a:pt x="7" y="132"/>
                    <a:pt x="16" y="132"/>
                  </a:cubicBezTo>
                  <a:cubicBezTo>
                    <a:pt x="16" y="132"/>
                    <a:pt x="16" y="132"/>
                    <a:pt x="16" y="132"/>
                  </a:cubicBezTo>
                  <a:cubicBezTo>
                    <a:pt x="25" y="132"/>
                    <a:pt x="32" y="124"/>
                    <a:pt x="32" y="116"/>
                  </a:cubicBezTo>
                  <a:close/>
                  <a:moveTo>
                    <a:pt x="123" y="116"/>
                  </a:moveTo>
                  <a:cubicBezTo>
                    <a:pt x="123" y="98"/>
                    <a:pt x="123" y="98"/>
                    <a:pt x="123" y="98"/>
                  </a:cubicBezTo>
                  <a:cubicBezTo>
                    <a:pt x="123" y="90"/>
                    <a:pt x="116" y="83"/>
                    <a:pt x="107" y="83"/>
                  </a:cubicBezTo>
                  <a:cubicBezTo>
                    <a:pt x="107" y="83"/>
                    <a:pt x="107" y="83"/>
                    <a:pt x="107" y="83"/>
                  </a:cubicBezTo>
                  <a:cubicBezTo>
                    <a:pt x="99" y="83"/>
                    <a:pt x="92" y="90"/>
                    <a:pt x="92" y="98"/>
                  </a:cubicBezTo>
                  <a:cubicBezTo>
                    <a:pt x="92" y="116"/>
                    <a:pt x="92" y="116"/>
                    <a:pt x="92" y="116"/>
                  </a:cubicBezTo>
                  <a:cubicBezTo>
                    <a:pt x="92" y="124"/>
                    <a:pt x="99" y="132"/>
                    <a:pt x="107" y="132"/>
                  </a:cubicBezTo>
                  <a:cubicBezTo>
                    <a:pt x="107" y="132"/>
                    <a:pt x="107" y="132"/>
                    <a:pt x="107" y="132"/>
                  </a:cubicBezTo>
                  <a:cubicBezTo>
                    <a:pt x="116" y="132"/>
                    <a:pt x="123" y="124"/>
                    <a:pt x="123" y="116"/>
                  </a:cubicBezTo>
                  <a:close/>
                  <a:moveTo>
                    <a:pt x="215" y="116"/>
                  </a:moveTo>
                  <a:cubicBezTo>
                    <a:pt x="215" y="98"/>
                    <a:pt x="215" y="98"/>
                    <a:pt x="215" y="98"/>
                  </a:cubicBezTo>
                  <a:cubicBezTo>
                    <a:pt x="215" y="90"/>
                    <a:pt x="207" y="83"/>
                    <a:pt x="199" y="83"/>
                  </a:cubicBezTo>
                  <a:cubicBezTo>
                    <a:pt x="199" y="83"/>
                    <a:pt x="199" y="83"/>
                    <a:pt x="199" y="83"/>
                  </a:cubicBezTo>
                  <a:cubicBezTo>
                    <a:pt x="190" y="83"/>
                    <a:pt x="183" y="90"/>
                    <a:pt x="183" y="98"/>
                  </a:cubicBezTo>
                  <a:cubicBezTo>
                    <a:pt x="183" y="116"/>
                    <a:pt x="183" y="116"/>
                    <a:pt x="183" y="116"/>
                  </a:cubicBezTo>
                  <a:cubicBezTo>
                    <a:pt x="183" y="124"/>
                    <a:pt x="190" y="132"/>
                    <a:pt x="199" y="132"/>
                  </a:cubicBezTo>
                  <a:cubicBezTo>
                    <a:pt x="199" y="132"/>
                    <a:pt x="199" y="132"/>
                    <a:pt x="199" y="132"/>
                  </a:cubicBezTo>
                  <a:cubicBezTo>
                    <a:pt x="207" y="132"/>
                    <a:pt x="215" y="124"/>
                    <a:pt x="215" y="116"/>
                  </a:cubicBezTo>
                  <a:close/>
                  <a:moveTo>
                    <a:pt x="245" y="83"/>
                  </a:moveTo>
                  <a:cubicBezTo>
                    <a:pt x="245" y="131"/>
                    <a:pt x="245" y="131"/>
                    <a:pt x="245" y="131"/>
                  </a:cubicBezTo>
                </a:path>
              </a:pathLst>
            </a:custGeom>
            <a:noFill/>
            <a:ln w="19050" cap="sq">
              <a:solidFill>
                <a:srgbClr val="0078D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46">
                <a:defRPr/>
              </a:pPr>
              <a:endParaRPr lang="es-PE" kern="0" dirty="0">
                <a:solidFill>
                  <a:srgbClr val="1A1A1A"/>
                </a:solidFill>
                <a:latin typeface="Segoe UI"/>
              </a:endParaRPr>
            </a:p>
          </p:txBody>
        </p:sp>
        <p:sp>
          <p:nvSpPr>
            <p:cNvPr id="74" name="server" title="Icon of a server tower">
              <a:extLst>
                <a:ext uri="{FF2B5EF4-FFF2-40B4-BE49-F238E27FC236}">
                  <a16:creationId xmlns:a16="http://schemas.microsoft.com/office/drawing/2014/main" id="{D733E9C1-821E-08DB-C040-22802197F9F6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5752811" y="5944332"/>
              <a:ext cx="192569" cy="365760"/>
            </a:xfrm>
            <a:custGeom>
              <a:avLst/>
              <a:gdLst>
                <a:gd name="T0" fmla="*/ 318 w 318"/>
                <a:gd name="T1" fmla="*/ 283 h 604"/>
                <a:gd name="T2" fmla="*/ 318 w 318"/>
                <a:gd name="T3" fmla="*/ 604 h 604"/>
                <a:gd name="T4" fmla="*/ 0 w 318"/>
                <a:gd name="T5" fmla="*/ 604 h 604"/>
                <a:gd name="T6" fmla="*/ 0 w 318"/>
                <a:gd name="T7" fmla="*/ 0 h 604"/>
                <a:gd name="T8" fmla="*/ 318 w 318"/>
                <a:gd name="T9" fmla="*/ 0 h 604"/>
                <a:gd name="T10" fmla="*/ 318 w 318"/>
                <a:gd name="T11" fmla="*/ 283 h 604"/>
                <a:gd name="T12" fmla="*/ 67 w 318"/>
                <a:gd name="T13" fmla="*/ 97 h 604"/>
                <a:gd name="T14" fmla="*/ 249 w 318"/>
                <a:gd name="T15" fmla="*/ 97 h 604"/>
                <a:gd name="T16" fmla="*/ 67 w 318"/>
                <a:gd name="T17" fmla="*/ 414 h 604"/>
                <a:gd name="T18" fmla="*/ 249 w 318"/>
                <a:gd name="T19" fmla="*/ 414 h 604"/>
                <a:gd name="T20" fmla="*/ 67 w 318"/>
                <a:gd name="T21" fmla="*/ 504 h 604"/>
                <a:gd name="T22" fmla="*/ 249 w 318"/>
                <a:gd name="T23" fmla="*/ 504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8" h="604">
                  <a:moveTo>
                    <a:pt x="318" y="283"/>
                  </a:moveTo>
                  <a:lnTo>
                    <a:pt x="318" y="604"/>
                  </a:lnTo>
                  <a:lnTo>
                    <a:pt x="0" y="604"/>
                  </a:lnTo>
                  <a:lnTo>
                    <a:pt x="0" y="0"/>
                  </a:lnTo>
                  <a:lnTo>
                    <a:pt x="318" y="0"/>
                  </a:lnTo>
                  <a:lnTo>
                    <a:pt x="318" y="283"/>
                  </a:lnTo>
                  <a:moveTo>
                    <a:pt x="67" y="97"/>
                  </a:moveTo>
                  <a:lnTo>
                    <a:pt x="249" y="97"/>
                  </a:lnTo>
                  <a:moveTo>
                    <a:pt x="67" y="414"/>
                  </a:moveTo>
                  <a:lnTo>
                    <a:pt x="249" y="414"/>
                  </a:lnTo>
                  <a:moveTo>
                    <a:pt x="67" y="504"/>
                  </a:moveTo>
                  <a:lnTo>
                    <a:pt x="249" y="504"/>
                  </a:lnTo>
                </a:path>
              </a:pathLst>
            </a:custGeom>
            <a:noFill/>
            <a:ln w="19050" cap="sq">
              <a:solidFill>
                <a:srgbClr val="0078D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46">
                <a:defRPr/>
              </a:pPr>
              <a:endParaRPr lang="es-PE" sz="901" kern="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latin typeface="Segoe UI"/>
              </a:endParaRPr>
            </a:p>
          </p:txBody>
        </p:sp>
      </p:grpSp>
      <p:grpSp>
        <p:nvGrpSpPr>
          <p:cNvPr id="75" name="Group 18">
            <a:extLst>
              <a:ext uri="{FF2B5EF4-FFF2-40B4-BE49-F238E27FC236}">
                <a16:creationId xmlns:a16="http://schemas.microsoft.com/office/drawing/2014/main" id="{1E5AA1FC-E513-313F-BED6-0A9143E434FE}"/>
              </a:ext>
            </a:extLst>
          </p:cNvPr>
          <p:cNvGrpSpPr/>
          <p:nvPr/>
        </p:nvGrpSpPr>
        <p:grpSpPr>
          <a:xfrm>
            <a:off x="2754361" y="2245581"/>
            <a:ext cx="6721040" cy="367353"/>
            <a:chOff x="2586979" y="1476320"/>
            <a:chExt cx="6721040" cy="367353"/>
          </a:xfrm>
        </p:grpSpPr>
        <p:sp>
          <p:nvSpPr>
            <p:cNvPr id="76" name="Manufacturing_E99C" title="Icon of a robotic arm">
              <a:extLst>
                <a:ext uri="{FF2B5EF4-FFF2-40B4-BE49-F238E27FC236}">
                  <a16:creationId xmlns:a16="http://schemas.microsoft.com/office/drawing/2014/main" id="{02724D1E-9D71-2569-2186-8F6B8E7CB733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8342774" y="1476320"/>
              <a:ext cx="374162" cy="365760"/>
            </a:xfrm>
            <a:custGeom>
              <a:avLst/>
              <a:gdLst>
                <a:gd name="T0" fmla="*/ 3549 w 3875"/>
                <a:gd name="T1" fmla="*/ 2212 h 3788"/>
                <a:gd name="T2" fmla="*/ 3875 w 3875"/>
                <a:gd name="T3" fmla="*/ 2538 h 3788"/>
                <a:gd name="T4" fmla="*/ 3875 w 3875"/>
                <a:gd name="T5" fmla="*/ 2913 h 3788"/>
                <a:gd name="T6" fmla="*/ 3195 w 3875"/>
                <a:gd name="T7" fmla="*/ 2218 h 3788"/>
                <a:gd name="T8" fmla="*/ 2875 w 3875"/>
                <a:gd name="T9" fmla="*/ 2538 h 3788"/>
                <a:gd name="T10" fmla="*/ 2875 w 3875"/>
                <a:gd name="T11" fmla="*/ 2913 h 3788"/>
                <a:gd name="T12" fmla="*/ 1000 w 3875"/>
                <a:gd name="T13" fmla="*/ 1413 h 3788"/>
                <a:gd name="T14" fmla="*/ 375 w 3875"/>
                <a:gd name="T15" fmla="*/ 2038 h 3788"/>
                <a:gd name="T16" fmla="*/ 375 w 3875"/>
                <a:gd name="T17" fmla="*/ 3788 h 3788"/>
                <a:gd name="T18" fmla="*/ 1625 w 3875"/>
                <a:gd name="T19" fmla="*/ 3788 h 3788"/>
                <a:gd name="T20" fmla="*/ 1625 w 3875"/>
                <a:gd name="T21" fmla="*/ 2038 h 3788"/>
                <a:gd name="T22" fmla="*/ 1000 w 3875"/>
                <a:gd name="T23" fmla="*/ 1413 h 3788"/>
                <a:gd name="T24" fmla="*/ 0 w 3875"/>
                <a:gd name="T25" fmla="*/ 3788 h 3788"/>
                <a:gd name="T26" fmla="*/ 2000 w 3875"/>
                <a:gd name="T27" fmla="*/ 3788 h 3788"/>
                <a:gd name="T28" fmla="*/ 1000 w 3875"/>
                <a:gd name="T29" fmla="*/ 2038 h 3788"/>
                <a:gd name="T30" fmla="*/ 875 w 3875"/>
                <a:gd name="T31" fmla="*/ 2163 h 3788"/>
                <a:gd name="T32" fmla="*/ 1000 w 3875"/>
                <a:gd name="T33" fmla="*/ 2288 h 3788"/>
                <a:gd name="T34" fmla="*/ 1125 w 3875"/>
                <a:gd name="T35" fmla="*/ 2163 h 3788"/>
                <a:gd name="T36" fmla="*/ 1000 w 3875"/>
                <a:gd name="T37" fmla="*/ 2038 h 3788"/>
                <a:gd name="T38" fmla="*/ 3054 w 3875"/>
                <a:gd name="T39" fmla="*/ 1920 h 3788"/>
                <a:gd name="T40" fmla="*/ 3518 w 3875"/>
                <a:gd name="T41" fmla="*/ 1722 h 3788"/>
                <a:gd name="T42" fmla="*/ 1604 w 3875"/>
                <a:gd name="T43" fmla="*/ 1875 h 3788"/>
                <a:gd name="T44" fmla="*/ 2769 w 3875"/>
                <a:gd name="T45" fmla="*/ 674 h 3788"/>
                <a:gd name="T46" fmla="*/ 2761 w 3875"/>
                <a:gd name="T47" fmla="*/ 144 h 3788"/>
                <a:gd name="T48" fmla="*/ 2231 w 3875"/>
                <a:gd name="T49" fmla="*/ 152 h 3788"/>
                <a:gd name="T50" fmla="*/ 1007 w 3875"/>
                <a:gd name="T51" fmla="*/ 1413 h 3788"/>
                <a:gd name="T52" fmla="*/ 3141 w 3875"/>
                <a:gd name="T53" fmla="*/ 2139 h 3788"/>
                <a:gd name="T54" fmla="*/ 3508 w 3875"/>
                <a:gd name="T55" fmla="*/ 2246 h 3788"/>
                <a:gd name="T56" fmla="*/ 3592 w 3875"/>
                <a:gd name="T57" fmla="*/ 1924 h 3788"/>
                <a:gd name="T58" fmla="*/ 2846 w 3875"/>
                <a:gd name="T59" fmla="*/ 268 h 3788"/>
                <a:gd name="T60" fmla="*/ 3141 w 3875"/>
                <a:gd name="T61" fmla="*/ 2139 h 3788"/>
                <a:gd name="T62" fmla="*/ 2575 w 3875"/>
                <a:gd name="T63" fmla="*/ 874 h 37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875" h="3788">
                  <a:moveTo>
                    <a:pt x="3549" y="2212"/>
                  </a:moveTo>
                  <a:cubicBezTo>
                    <a:pt x="3875" y="2538"/>
                    <a:pt x="3875" y="2538"/>
                    <a:pt x="3875" y="2538"/>
                  </a:cubicBezTo>
                  <a:cubicBezTo>
                    <a:pt x="3875" y="2913"/>
                    <a:pt x="3875" y="2913"/>
                    <a:pt x="3875" y="2913"/>
                  </a:cubicBezTo>
                  <a:moveTo>
                    <a:pt x="3195" y="2218"/>
                  </a:moveTo>
                  <a:cubicBezTo>
                    <a:pt x="2875" y="2538"/>
                    <a:pt x="2875" y="2538"/>
                    <a:pt x="2875" y="2538"/>
                  </a:cubicBezTo>
                  <a:cubicBezTo>
                    <a:pt x="2875" y="2913"/>
                    <a:pt x="2875" y="2913"/>
                    <a:pt x="2875" y="2913"/>
                  </a:cubicBezTo>
                  <a:moveTo>
                    <a:pt x="1000" y="1413"/>
                  </a:moveTo>
                  <a:cubicBezTo>
                    <a:pt x="655" y="1413"/>
                    <a:pt x="375" y="1693"/>
                    <a:pt x="375" y="2038"/>
                  </a:cubicBezTo>
                  <a:cubicBezTo>
                    <a:pt x="375" y="3788"/>
                    <a:pt x="375" y="3788"/>
                    <a:pt x="375" y="3788"/>
                  </a:cubicBezTo>
                  <a:cubicBezTo>
                    <a:pt x="1625" y="3788"/>
                    <a:pt x="1625" y="3788"/>
                    <a:pt x="1625" y="3788"/>
                  </a:cubicBezTo>
                  <a:cubicBezTo>
                    <a:pt x="1625" y="2038"/>
                    <a:pt x="1625" y="2038"/>
                    <a:pt x="1625" y="2038"/>
                  </a:cubicBezTo>
                  <a:cubicBezTo>
                    <a:pt x="1625" y="1693"/>
                    <a:pt x="1345" y="1413"/>
                    <a:pt x="1000" y="1413"/>
                  </a:cubicBezTo>
                  <a:close/>
                  <a:moveTo>
                    <a:pt x="0" y="3788"/>
                  </a:moveTo>
                  <a:cubicBezTo>
                    <a:pt x="2000" y="3788"/>
                    <a:pt x="2000" y="3788"/>
                    <a:pt x="2000" y="3788"/>
                  </a:cubicBezTo>
                  <a:moveTo>
                    <a:pt x="1000" y="2038"/>
                  </a:moveTo>
                  <a:cubicBezTo>
                    <a:pt x="931" y="2038"/>
                    <a:pt x="875" y="2094"/>
                    <a:pt x="875" y="2163"/>
                  </a:cubicBezTo>
                  <a:cubicBezTo>
                    <a:pt x="875" y="2232"/>
                    <a:pt x="931" y="2288"/>
                    <a:pt x="1000" y="2288"/>
                  </a:cubicBezTo>
                  <a:cubicBezTo>
                    <a:pt x="1069" y="2288"/>
                    <a:pt x="1125" y="2232"/>
                    <a:pt x="1125" y="2163"/>
                  </a:cubicBezTo>
                  <a:cubicBezTo>
                    <a:pt x="1125" y="2094"/>
                    <a:pt x="1069" y="2038"/>
                    <a:pt x="1000" y="2038"/>
                  </a:cubicBezTo>
                  <a:close/>
                  <a:moveTo>
                    <a:pt x="3054" y="1920"/>
                  </a:moveTo>
                  <a:cubicBezTo>
                    <a:pt x="3518" y="1722"/>
                    <a:pt x="3518" y="1722"/>
                    <a:pt x="3518" y="1722"/>
                  </a:cubicBezTo>
                  <a:moveTo>
                    <a:pt x="1604" y="1875"/>
                  </a:moveTo>
                  <a:cubicBezTo>
                    <a:pt x="2769" y="674"/>
                    <a:pt x="2769" y="674"/>
                    <a:pt x="2769" y="674"/>
                  </a:cubicBezTo>
                  <a:cubicBezTo>
                    <a:pt x="2913" y="526"/>
                    <a:pt x="2910" y="288"/>
                    <a:pt x="2761" y="144"/>
                  </a:cubicBezTo>
                  <a:cubicBezTo>
                    <a:pt x="2613" y="0"/>
                    <a:pt x="2375" y="3"/>
                    <a:pt x="2231" y="152"/>
                  </a:cubicBezTo>
                  <a:cubicBezTo>
                    <a:pt x="1007" y="1413"/>
                    <a:pt x="1007" y="1413"/>
                    <a:pt x="1007" y="1413"/>
                  </a:cubicBezTo>
                  <a:moveTo>
                    <a:pt x="3141" y="2139"/>
                  </a:moveTo>
                  <a:cubicBezTo>
                    <a:pt x="3202" y="2278"/>
                    <a:pt x="3375" y="2333"/>
                    <a:pt x="3508" y="2246"/>
                  </a:cubicBezTo>
                  <a:cubicBezTo>
                    <a:pt x="3612" y="2178"/>
                    <a:pt x="3643" y="2038"/>
                    <a:pt x="3592" y="1924"/>
                  </a:cubicBezTo>
                  <a:cubicBezTo>
                    <a:pt x="2846" y="268"/>
                    <a:pt x="2846" y="268"/>
                    <a:pt x="2846" y="268"/>
                  </a:cubicBezTo>
                  <a:moveTo>
                    <a:pt x="3141" y="2139"/>
                  </a:moveTo>
                  <a:cubicBezTo>
                    <a:pt x="2575" y="874"/>
                    <a:pt x="2575" y="874"/>
                    <a:pt x="2575" y="874"/>
                  </a:cubicBezTo>
                </a:path>
              </a:pathLst>
            </a:custGeom>
            <a:noFill/>
            <a:ln w="19050" cap="sq">
              <a:solidFill>
                <a:srgbClr val="D83B0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46">
                <a:defRPr/>
              </a:pPr>
              <a:endParaRPr lang="es-PE" kern="0" dirty="0">
                <a:solidFill>
                  <a:srgbClr val="1A1A1A"/>
                </a:solidFill>
                <a:latin typeface="Segoe UI"/>
              </a:endParaRPr>
            </a:p>
          </p:txBody>
        </p:sp>
        <p:sp>
          <p:nvSpPr>
            <p:cNvPr id="77" name="money" title="Icon of a creditcard with signal lines on top">
              <a:extLst>
                <a:ext uri="{FF2B5EF4-FFF2-40B4-BE49-F238E27FC236}">
                  <a16:creationId xmlns:a16="http://schemas.microsoft.com/office/drawing/2014/main" id="{55FD16CD-B7E6-0D31-BBBC-B3CA8D45C1FD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6546749" y="1476320"/>
              <a:ext cx="266581" cy="365760"/>
            </a:xfrm>
            <a:custGeom>
              <a:avLst/>
              <a:gdLst>
                <a:gd name="T0" fmla="*/ 0 w 238"/>
                <a:gd name="T1" fmla="*/ 179 h 326"/>
                <a:gd name="T2" fmla="*/ 20 w 238"/>
                <a:gd name="T3" fmla="*/ 159 h 326"/>
                <a:gd name="T4" fmla="*/ 218 w 238"/>
                <a:gd name="T5" fmla="*/ 159 h 326"/>
                <a:gd name="T6" fmla="*/ 238 w 238"/>
                <a:gd name="T7" fmla="*/ 179 h 326"/>
                <a:gd name="T8" fmla="*/ 238 w 238"/>
                <a:gd name="T9" fmla="*/ 306 h 326"/>
                <a:gd name="T10" fmla="*/ 218 w 238"/>
                <a:gd name="T11" fmla="*/ 326 h 326"/>
                <a:gd name="T12" fmla="*/ 20 w 238"/>
                <a:gd name="T13" fmla="*/ 326 h 326"/>
                <a:gd name="T14" fmla="*/ 0 w 238"/>
                <a:gd name="T15" fmla="*/ 306 h 326"/>
                <a:gd name="T16" fmla="*/ 0 w 238"/>
                <a:gd name="T17" fmla="*/ 179 h 326"/>
                <a:gd name="T18" fmla="*/ 0 w 238"/>
                <a:gd name="T19" fmla="*/ 196 h 326"/>
                <a:gd name="T20" fmla="*/ 238 w 238"/>
                <a:gd name="T21" fmla="*/ 196 h 326"/>
                <a:gd name="T22" fmla="*/ 168 w 238"/>
                <a:gd name="T23" fmla="*/ 267 h 326"/>
                <a:gd name="T24" fmla="*/ 211 w 238"/>
                <a:gd name="T25" fmla="*/ 267 h 326"/>
                <a:gd name="T26" fmla="*/ 172 w 238"/>
                <a:gd name="T27" fmla="*/ 106 h 326"/>
                <a:gd name="T28" fmla="*/ 118 w 238"/>
                <a:gd name="T29" fmla="*/ 82 h 326"/>
                <a:gd name="T30" fmla="*/ 66 w 238"/>
                <a:gd name="T31" fmla="*/ 103 h 326"/>
                <a:gd name="T32" fmla="*/ 201 w 238"/>
                <a:gd name="T33" fmla="*/ 77 h 326"/>
                <a:gd name="T34" fmla="*/ 118 w 238"/>
                <a:gd name="T35" fmla="*/ 42 h 326"/>
                <a:gd name="T36" fmla="*/ 37 w 238"/>
                <a:gd name="T37" fmla="*/ 74 h 326"/>
                <a:gd name="T38" fmla="*/ 231 w 238"/>
                <a:gd name="T39" fmla="*/ 47 h 326"/>
                <a:gd name="T40" fmla="*/ 118 w 238"/>
                <a:gd name="T41" fmla="*/ 0 h 326"/>
                <a:gd name="T42" fmla="*/ 7 w 238"/>
                <a:gd name="T43" fmla="*/ 45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38" h="326">
                  <a:moveTo>
                    <a:pt x="0" y="179"/>
                  </a:moveTo>
                  <a:cubicBezTo>
                    <a:pt x="0" y="168"/>
                    <a:pt x="9" y="159"/>
                    <a:pt x="20" y="159"/>
                  </a:cubicBezTo>
                  <a:cubicBezTo>
                    <a:pt x="218" y="159"/>
                    <a:pt x="218" y="159"/>
                    <a:pt x="218" y="159"/>
                  </a:cubicBezTo>
                  <a:cubicBezTo>
                    <a:pt x="229" y="159"/>
                    <a:pt x="238" y="168"/>
                    <a:pt x="238" y="179"/>
                  </a:cubicBezTo>
                  <a:cubicBezTo>
                    <a:pt x="238" y="306"/>
                    <a:pt x="238" y="306"/>
                    <a:pt x="238" y="306"/>
                  </a:cubicBezTo>
                  <a:cubicBezTo>
                    <a:pt x="238" y="317"/>
                    <a:pt x="229" y="326"/>
                    <a:pt x="218" y="326"/>
                  </a:cubicBezTo>
                  <a:cubicBezTo>
                    <a:pt x="20" y="326"/>
                    <a:pt x="20" y="326"/>
                    <a:pt x="20" y="326"/>
                  </a:cubicBezTo>
                  <a:cubicBezTo>
                    <a:pt x="9" y="326"/>
                    <a:pt x="0" y="317"/>
                    <a:pt x="0" y="306"/>
                  </a:cubicBezTo>
                  <a:lnTo>
                    <a:pt x="0" y="179"/>
                  </a:lnTo>
                  <a:close/>
                  <a:moveTo>
                    <a:pt x="0" y="196"/>
                  </a:moveTo>
                  <a:cubicBezTo>
                    <a:pt x="238" y="196"/>
                    <a:pt x="238" y="196"/>
                    <a:pt x="238" y="196"/>
                  </a:cubicBezTo>
                  <a:moveTo>
                    <a:pt x="168" y="267"/>
                  </a:moveTo>
                  <a:cubicBezTo>
                    <a:pt x="211" y="267"/>
                    <a:pt x="211" y="267"/>
                    <a:pt x="211" y="267"/>
                  </a:cubicBezTo>
                  <a:moveTo>
                    <a:pt x="172" y="106"/>
                  </a:moveTo>
                  <a:cubicBezTo>
                    <a:pt x="159" y="91"/>
                    <a:pt x="139" y="82"/>
                    <a:pt x="118" y="82"/>
                  </a:cubicBezTo>
                  <a:cubicBezTo>
                    <a:pt x="97" y="82"/>
                    <a:pt x="79" y="90"/>
                    <a:pt x="66" y="103"/>
                  </a:cubicBezTo>
                  <a:moveTo>
                    <a:pt x="201" y="77"/>
                  </a:moveTo>
                  <a:cubicBezTo>
                    <a:pt x="180" y="55"/>
                    <a:pt x="150" y="42"/>
                    <a:pt x="118" y="42"/>
                  </a:cubicBezTo>
                  <a:cubicBezTo>
                    <a:pt x="86" y="42"/>
                    <a:pt x="58" y="54"/>
                    <a:pt x="37" y="74"/>
                  </a:cubicBezTo>
                  <a:moveTo>
                    <a:pt x="231" y="47"/>
                  </a:moveTo>
                  <a:cubicBezTo>
                    <a:pt x="202" y="18"/>
                    <a:pt x="162" y="0"/>
                    <a:pt x="118" y="0"/>
                  </a:cubicBezTo>
                  <a:cubicBezTo>
                    <a:pt x="74" y="0"/>
                    <a:pt x="35" y="17"/>
                    <a:pt x="7" y="45"/>
                  </a:cubicBezTo>
                </a:path>
              </a:pathLst>
            </a:custGeom>
            <a:noFill/>
            <a:ln w="19050" cap="sq">
              <a:solidFill>
                <a:srgbClr val="D83B0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46">
                <a:defRPr/>
              </a:pPr>
              <a:endParaRPr lang="es-PE" sz="901" kern="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latin typeface="Segoe UI"/>
              </a:endParaRPr>
            </a:p>
          </p:txBody>
        </p:sp>
        <p:sp>
          <p:nvSpPr>
            <p:cNvPr id="78" name="UniversalApp_E8CC" title="Icon of a cellphone in front of a tablet">
              <a:extLst>
                <a:ext uri="{FF2B5EF4-FFF2-40B4-BE49-F238E27FC236}">
                  <a16:creationId xmlns:a16="http://schemas.microsoft.com/office/drawing/2014/main" id="{9BA3A38B-7461-B6FA-CB92-D66C894738DD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169331" y="1477913"/>
              <a:ext cx="498435" cy="365760"/>
            </a:xfrm>
            <a:custGeom>
              <a:avLst/>
              <a:gdLst>
                <a:gd name="T0" fmla="*/ 1250 w 3750"/>
                <a:gd name="T1" fmla="*/ 2750 h 2750"/>
                <a:gd name="T2" fmla="*/ 0 w 3750"/>
                <a:gd name="T3" fmla="*/ 2750 h 2750"/>
                <a:gd name="T4" fmla="*/ 0 w 3750"/>
                <a:gd name="T5" fmla="*/ 750 h 2750"/>
                <a:gd name="T6" fmla="*/ 1250 w 3750"/>
                <a:gd name="T7" fmla="*/ 750 h 2750"/>
                <a:gd name="T8" fmla="*/ 1250 w 3750"/>
                <a:gd name="T9" fmla="*/ 2750 h 2750"/>
                <a:gd name="T10" fmla="*/ 375 w 3750"/>
                <a:gd name="T11" fmla="*/ 2250 h 2750"/>
                <a:gd name="T12" fmla="*/ 875 w 3750"/>
                <a:gd name="T13" fmla="*/ 2250 h 2750"/>
                <a:gd name="T14" fmla="*/ 1875 w 3750"/>
                <a:gd name="T15" fmla="*/ 1750 h 2750"/>
                <a:gd name="T16" fmla="*/ 2375 w 3750"/>
                <a:gd name="T17" fmla="*/ 1750 h 2750"/>
                <a:gd name="T18" fmla="*/ 1250 w 3750"/>
                <a:gd name="T19" fmla="*/ 2250 h 2750"/>
                <a:gd name="T20" fmla="*/ 3625 w 3750"/>
                <a:gd name="T21" fmla="*/ 2250 h 2750"/>
                <a:gd name="T22" fmla="*/ 3750 w 3750"/>
                <a:gd name="T23" fmla="*/ 2125 h 2750"/>
                <a:gd name="T24" fmla="*/ 3750 w 3750"/>
                <a:gd name="T25" fmla="*/ 125 h 2750"/>
                <a:gd name="T26" fmla="*/ 3625 w 3750"/>
                <a:gd name="T27" fmla="*/ 0 h 2750"/>
                <a:gd name="T28" fmla="*/ 625 w 3750"/>
                <a:gd name="T29" fmla="*/ 0 h 2750"/>
                <a:gd name="T30" fmla="*/ 500 w 3750"/>
                <a:gd name="T31" fmla="*/ 125 h 2750"/>
                <a:gd name="T32" fmla="*/ 500 w 3750"/>
                <a:gd name="T33" fmla="*/ 750 h 27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750" h="2750">
                  <a:moveTo>
                    <a:pt x="1250" y="2750"/>
                  </a:moveTo>
                  <a:cubicBezTo>
                    <a:pt x="0" y="2750"/>
                    <a:pt x="0" y="2750"/>
                    <a:pt x="0" y="2750"/>
                  </a:cubicBezTo>
                  <a:cubicBezTo>
                    <a:pt x="0" y="750"/>
                    <a:pt x="0" y="750"/>
                    <a:pt x="0" y="750"/>
                  </a:cubicBezTo>
                  <a:cubicBezTo>
                    <a:pt x="1250" y="750"/>
                    <a:pt x="1250" y="750"/>
                    <a:pt x="1250" y="750"/>
                  </a:cubicBezTo>
                  <a:lnTo>
                    <a:pt x="1250" y="2750"/>
                  </a:lnTo>
                  <a:close/>
                  <a:moveTo>
                    <a:pt x="375" y="2250"/>
                  </a:moveTo>
                  <a:cubicBezTo>
                    <a:pt x="875" y="2250"/>
                    <a:pt x="875" y="2250"/>
                    <a:pt x="875" y="2250"/>
                  </a:cubicBezTo>
                  <a:moveTo>
                    <a:pt x="1875" y="1750"/>
                  </a:moveTo>
                  <a:cubicBezTo>
                    <a:pt x="2375" y="1750"/>
                    <a:pt x="2375" y="1750"/>
                    <a:pt x="2375" y="1750"/>
                  </a:cubicBezTo>
                  <a:moveTo>
                    <a:pt x="1250" y="2250"/>
                  </a:moveTo>
                  <a:cubicBezTo>
                    <a:pt x="3625" y="2250"/>
                    <a:pt x="3625" y="2250"/>
                    <a:pt x="3625" y="2250"/>
                  </a:cubicBezTo>
                  <a:cubicBezTo>
                    <a:pt x="3694" y="2250"/>
                    <a:pt x="3750" y="2194"/>
                    <a:pt x="3750" y="2125"/>
                  </a:cubicBezTo>
                  <a:cubicBezTo>
                    <a:pt x="3750" y="125"/>
                    <a:pt x="3750" y="125"/>
                    <a:pt x="3750" y="125"/>
                  </a:cubicBezTo>
                  <a:cubicBezTo>
                    <a:pt x="3750" y="56"/>
                    <a:pt x="3694" y="0"/>
                    <a:pt x="3625" y="0"/>
                  </a:cubicBezTo>
                  <a:cubicBezTo>
                    <a:pt x="625" y="0"/>
                    <a:pt x="625" y="0"/>
                    <a:pt x="625" y="0"/>
                  </a:cubicBezTo>
                  <a:cubicBezTo>
                    <a:pt x="556" y="0"/>
                    <a:pt x="500" y="56"/>
                    <a:pt x="500" y="125"/>
                  </a:cubicBezTo>
                  <a:cubicBezTo>
                    <a:pt x="500" y="750"/>
                    <a:pt x="500" y="750"/>
                    <a:pt x="500" y="750"/>
                  </a:cubicBezTo>
                </a:path>
              </a:pathLst>
            </a:custGeom>
            <a:noFill/>
            <a:ln w="19050" cap="sq">
              <a:solidFill>
                <a:srgbClr val="D83B0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46">
                <a:defRPr/>
              </a:pPr>
              <a:endParaRPr lang="es-PE" sz="901" kern="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latin typeface="Segoe UI"/>
              </a:endParaRPr>
            </a:p>
          </p:txBody>
        </p:sp>
        <p:sp>
          <p:nvSpPr>
            <p:cNvPr id="79" name="car_3" title="Icon of a car with signal lines on top">
              <a:extLst>
                <a:ext uri="{FF2B5EF4-FFF2-40B4-BE49-F238E27FC236}">
                  <a16:creationId xmlns:a16="http://schemas.microsoft.com/office/drawing/2014/main" id="{89A32867-BEC8-C721-B8E6-05CDCBC5B11D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7653108" y="1476320"/>
              <a:ext cx="486984" cy="365760"/>
            </a:xfrm>
            <a:custGeom>
              <a:avLst/>
              <a:gdLst>
                <a:gd name="T0" fmla="*/ 27 w 339"/>
                <a:gd name="T1" fmla="*/ 121 h 255"/>
                <a:gd name="T2" fmla="*/ 287 w 339"/>
                <a:gd name="T3" fmla="*/ 121 h 255"/>
                <a:gd name="T4" fmla="*/ 339 w 339"/>
                <a:gd name="T5" fmla="*/ 173 h 255"/>
                <a:gd name="T6" fmla="*/ 339 w 339"/>
                <a:gd name="T7" fmla="*/ 211 h 255"/>
                <a:gd name="T8" fmla="*/ 318 w 339"/>
                <a:gd name="T9" fmla="*/ 233 h 255"/>
                <a:gd name="T10" fmla="*/ 294 w 339"/>
                <a:gd name="T11" fmla="*/ 233 h 255"/>
                <a:gd name="T12" fmla="*/ 297 w 339"/>
                <a:gd name="T13" fmla="*/ 219 h 255"/>
                <a:gd name="T14" fmla="*/ 261 w 339"/>
                <a:gd name="T15" fmla="*/ 182 h 255"/>
                <a:gd name="T16" fmla="*/ 224 w 339"/>
                <a:gd name="T17" fmla="*/ 219 h 255"/>
                <a:gd name="T18" fmla="*/ 261 w 339"/>
                <a:gd name="T19" fmla="*/ 255 h 255"/>
                <a:gd name="T20" fmla="*/ 297 w 339"/>
                <a:gd name="T21" fmla="*/ 219 h 255"/>
                <a:gd name="T22" fmla="*/ 95 w 339"/>
                <a:gd name="T23" fmla="*/ 219 h 255"/>
                <a:gd name="T24" fmla="*/ 59 w 339"/>
                <a:gd name="T25" fmla="*/ 182 h 255"/>
                <a:gd name="T26" fmla="*/ 22 w 339"/>
                <a:gd name="T27" fmla="*/ 219 h 255"/>
                <a:gd name="T28" fmla="*/ 59 w 339"/>
                <a:gd name="T29" fmla="*/ 255 h 255"/>
                <a:gd name="T30" fmla="*/ 95 w 339"/>
                <a:gd name="T31" fmla="*/ 219 h 255"/>
                <a:gd name="T32" fmla="*/ 63 w 339"/>
                <a:gd name="T33" fmla="*/ 51 h 255"/>
                <a:gd name="T34" fmla="*/ 10 w 339"/>
                <a:gd name="T35" fmla="*/ 156 h 255"/>
                <a:gd name="T36" fmla="*/ 0 w 339"/>
                <a:gd name="T37" fmla="*/ 190 h 255"/>
                <a:gd name="T38" fmla="*/ 24 w 339"/>
                <a:gd name="T39" fmla="*/ 229 h 255"/>
                <a:gd name="T40" fmla="*/ 271 w 339"/>
                <a:gd name="T41" fmla="*/ 121 h 255"/>
                <a:gd name="T42" fmla="*/ 222 w 339"/>
                <a:gd name="T43" fmla="*/ 66 h 255"/>
                <a:gd name="T44" fmla="*/ 194 w 339"/>
                <a:gd name="T45" fmla="*/ 51 h 255"/>
                <a:gd name="T46" fmla="*/ 37 w 339"/>
                <a:gd name="T47" fmla="*/ 51 h 255"/>
                <a:gd name="T48" fmla="*/ 227 w 339"/>
                <a:gd name="T49" fmla="*/ 233 h 255"/>
                <a:gd name="T50" fmla="*/ 92 w 339"/>
                <a:gd name="T51" fmla="*/ 233 h 255"/>
                <a:gd name="T52" fmla="*/ 134 w 339"/>
                <a:gd name="T53" fmla="*/ 233 h 255"/>
                <a:gd name="T54" fmla="*/ 134 w 339"/>
                <a:gd name="T55" fmla="*/ 51 h 255"/>
                <a:gd name="T56" fmla="*/ 258 w 339"/>
                <a:gd name="T57" fmla="*/ 66 h 255"/>
                <a:gd name="T58" fmla="*/ 269 w 339"/>
                <a:gd name="T59" fmla="*/ 70 h 255"/>
                <a:gd name="T60" fmla="*/ 273 w 339"/>
                <a:gd name="T61" fmla="*/ 79 h 255"/>
                <a:gd name="T62" fmla="*/ 305 w 339"/>
                <a:gd name="T63" fmla="*/ 79 h 255"/>
                <a:gd name="T64" fmla="*/ 292 w 339"/>
                <a:gd name="T65" fmla="*/ 47 h 255"/>
                <a:gd name="T66" fmla="*/ 258 w 339"/>
                <a:gd name="T67" fmla="*/ 33 h 255"/>
                <a:gd name="T68" fmla="*/ 339 w 339"/>
                <a:gd name="T69" fmla="*/ 79 h 255"/>
                <a:gd name="T70" fmla="*/ 316 w 339"/>
                <a:gd name="T71" fmla="*/ 23 h 255"/>
                <a:gd name="T72" fmla="*/ 258 w 339"/>
                <a:gd name="T73" fmla="*/ 0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39" h="255">
                  <a:moveTo>
                    <a:pt x="27" y="121"/>
                  </a:moveTo>
                  <a:cubicBezTo>
                    <a:pt x="287" y="121"/>
                    <a:pt x="287" y="121"/>
                    <a:pt x="287" y="121"/>
                  </a:cubicBezTo>
                  <a:cubicBezTo>
                    <a:pt x="316" y="121"/>
                    <a:pt x="339" y="145"/>
                    <a:pt x="339" y="173"/>
                  </a:cubicBezTo>
                  <a:cubicBezTo>
                    <a:pt x="339" y="211"/>
                    <a:pt x="339" y="211"/>
                    <a:pt x="339" y="211"/>
                  </a:cubicBezTo>
                  <a:cubicBezTo>
                    <a:pt x="339" y="223"/>
                    <a:pt x="330" y="233"/>
                    <a:pt x="318" y="233"/>
                  </a:cubicBezTo>
                  <a:cubicBezTo>
                    <a:pt x="294" y="233"/>
                    <a:pt x="294" y="233"/>
                    <a:pt x="294" y="233"/>
                  </a:cubicBezTo>
                  <a:moveTo>
                    <a:pt x="297" y="219"/>
                  </a:moveTo>
                  <a:cubicBezTo>
                    <a:pt x="297" y="199"/>
                    <a:pt x="281" y="182"/>
                    <a:pt x="261" y="182"/>
                  </a:cubicBezTo>
                  <a:cubicBezTo>
                    <a:pt x="241" y="182"/>
                    <a:pt x="224" y="199"/>
                    <a:pt x="224" y="219"/>
                  </a:cubicBezTo>
                  <a:cubicBezTo>
                    <a:pt x="224" y="239"/>
                    <a:pt x="241" y="255"/>
                    <a:pt x="261" y="255"/>
                  </a:cubicBezTo>
                  <a:cubicBezTo>
                    <a:pt x="281" y="255"/>
                    <a:pt x="297" y="239"/>
                    <a:pt x="297" y="219"/>
                  </a:cubicBezTo>
                  <a:close/>
                  <a:moveTo>
                    <a:pt x="95" y="219"/>
                  </a:moveTo>
                  <a:cubicBezTo>
                    <a:pt x="95" y="199"/>
                    <a:pt x="79" y="182"/>
                    <a:pt x="59" y="182"/>
                  </a:cubicBezTo>
                  <a:cubicBezTo>
                    <a:pt x="39" y="182"/>
                    <a:pt x="22" y="199"/>
                    <a:pt x="22" y="219"/>
                  </a:cubicBezTo>
                  <a:cubicBezTo>
                    <a:pt x="22" y="239"/>
                    <a:pt x="39" y="255"/>
                    <a:pt x="59" y="255"/>
                  </a:cubicBezTo>
                  <a:cubicBezTo>
                    <a:pt x="79" y="255"/>
                    <a:pt x="95" y="239"/>
                    <a:pt x="95" y="219"/>
                  </a:cubicBezTo>
                  <a:close/>
                  <a:moveTo>
                    <a:pt x="63" y="51"/>
                  </a:moveTo>
                  <a:cubicBezTo>
                    <a:pt x="63" y="51"/>
                    <a:pt x="20" y="135"/>
                    <a:pt x="10" y="156"/>
                  </a:cubicBezTo>
                  <a:cubicBezTo>
                    <a:pt x="0" y="178"/>
                    <a:pt x="0" y="190"/>
                    <a:pt x="0" y="190"/>
                  </a:cubicBezTo>
                  <a:cubicBezTo>
                    <a:pt x="0" y="205"/>
                    <a:pt x="9" y="224"/>
                    <a:pt x="24" y="229"/>
                  </a:cubicBezTo>
                  <a:moveTo>
                    <a:pt x="271" y="121"/>
                  </a:moveTo>
                  <a:cubicBezTo>
                    <a:pt x="222" y="66"/>
                    <a:pt x="222" y="66"/>
                    <a:pt x="222" y="66"/>
                  </a:cubicBezTo>
                  <a:cubicBezTo>
                    <a:pt x="214" y="56"/>
                    <a:pt x="206" y="51"/>
                    <a:pt x="194" y="51"/>
                  </a:cubicBezTo>
                  <a:cubicBezTo>
                    <a:pt x="37" y="51"/>
                    <a:pt x="37" y="51"/>
                    <a:pt x="37" y="51"/>
                  </a:cubicBezTo>
                  <a:moveTo>
                    <a:pt x="227" y="233"/>
                  </a:moveTo>
                  <a:cubicBezTo>
                    <a:pt x="92" y="233"/>
                    <a:pt x="92" y="233"/>
                    <a:pt x="92" y="233"/>
                  </a:cubicBezTo>
                  <a:moveTo>
                    <a:pt x="134" y="233"/>
                  </a:moveTo>
                  <a:cubicBezTo>
                    <a:pt x="134" y="51"/>
                    <a:pt x="134" y="51"/>
                    <a:pt x="134" y="51"/>
                  </a:cubicBezTo>
                  <a:moveTo>
                    <a:pt x="258" y="66"/>
                  </a:moveTo>
                  <a:cubicBezTo>
                    <a:pt x="262" y="66"/>
                    <a:pt x="266" y="67"/>
                    <a:pt x="269" y="70"/>
                  </a:cubicBezTo>
                  <a:cubicBezTo>
                    <a:pt x="271" y="73"/>
                    <a:pt x="273" y="76"/>
                    <a:pt x="273" y="79"/>
                  </a:cubicBezTo>
                  <a:moveTo>
                    <a:pt x="305" y="79"/>
                  </a:moveTo>
                  <a:cubicBezTo>
                    <a:pt x="305" y="67"/>
                    <a:pt x="301" y="56"/>
                    <a:pt x="292" y="47"/>
                  </a:cubicBezTo>
                  <a:cubicBezTo>
                    <a:pt x="283" y="38"/>
                    <a:pt x="270" y="33"/>
                    <a:pt x="258" y="33"/>
                  </a:cubicBezTo>
                  <a:moveTo>
                    <a:pt x="339" y="79"/>
                  </a:moveTo>
                  <a:cubicBezTo>
                    <a:pt x="339" y="59"/>
                    <a:pt x="331" y="39"/>
                    <a:pt x="316" y="23"/>
                  </a:cubicBezTo>
                  <a:cubicBezTo>
                    <a:pt x="300" y="7"/>
                    <a:pt x="279" y="0"/>
                    <a:pt x="258" y="0"/>
                  </a:cubicBezTo>
                </a:path>
              </a:pathLst>
            </a:custGeom>
            <a:noFill/>
            <a:ln w="19050" cap="flat">
              <a:solidFill>
                <a:srgbClr val="D83B0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46">
                <a:defRPr/>
              </a:pPr>
              <a:endParaRPr lang="es-PE" kern="0" dirty="0">
                <a:solidFill>
                  <a:srgbClr val="1A1A1A"/>
                </a:solidFill>
                <a:latin typeface="Segoe UI"/>
              </a:endParaRPr>
            </a:p>
          </p:txBody>
        </p:sp>
        <p:sp>
          <p:nvSpPr>
            <p:cNvPr id="80" name="house" title="Icon of a house">
              <a:extLst>
                <a:ext uri="{FF2B5EF4-FFF2-40B4-BE49-F238E27FC236}">
                  <a16:creationId xmlns:a16="http://schemas.microsoft.com/office/drawing/2014/main" id="{56B14A0D-88A8-8DBE-7D13-E6F48C7EF1AC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5941034" y="1477912"/>
              <a:ext cx="412311" cy="365760"/>
            </a:xfrm>
            <a:custGeom>
              <a:avLst/>
              <a:gdLst>
                <a:gd name="T0" fmla="*/ 0 w 248"/>
                <a:gd name="T1" fmla="*/ 123 h 220"/>
                <a:gd name="T2" fmla="*/ 124 w 248"/>
                <a:gd name="T3" fmla="*/ 0 h 220"/>
                <a:gd name="T4" fmla="*/ 248 w 248"/>
                <a:gd name="T5" fmla="*/ 123 h 220"/>
                <a:gd name="T6" fmla="*/ 27 w 248"/>
                <a:gd name="T7" fmla="*/ 97 h 220"/>
                <a:gd name="T8" fmla="*/ 27 w 248"/>
                <a:gd name="T9" fmla="*/ 220 h 220"/>
                <a:gd name="T10" fmla="*/ 98 w 248"/>
                <a:gd name="T11" fmla="*/ 220 h 220"/>
                <a:gd name="T12" fmla="*/ 98 w 248"/>
                <a:gd name="T13" fmla="*/ 131 h 220"/>
                <a:gd name="T14" fmla="*/ 152 w 248"/>
                <a:gd name="T15" fmla="*/ 131 h 220"/>
                <a:gd name="T16" fmla="*/ 152 w 248"/>
                <a:gd name="T17" fmla="*/ 220 h 220"/>
                <a:gd name="T18" fmla="*/ 222 w 248"/>
                <a:gd name="T19" fmla="*/ 220 h 220"/>
                <a:gd name="T20" fmla="*/ 222 w 248"/>
                <a:gd name="T21" fmla="*/ 97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48" h="220">
                  <a:moveTo>
                    <a:pt x="0" y="123"/>
                  </a:moveTo>
                  <a:lnTo>
                    <a:pt x="124" y="0"/>
                  </a:lnTo>
                  <a:lnTo>
                    <a:pt x="248" y="123"/>
                  </a:lnTo>
                  <a:moveTo>
                    <a:pt x="27" y="97"/>
                  </a:moveTo>
                  <a:lnTo>
                    <a:pt x="27" y="220"/>
                  </a:lnTo>
                  <a:lnTo>
                    <a:pt x="98" y="220"/>
                  </a:lnTo>
                  <a:lnTo>
                    <a:pt x="98" y="131"/>
                  </a:lnTo>
                  <a:lnTo>
                    <a:pt x="152" y="131"/>
                  </a:lnTo>
                  <a:lnTo>
                    <a:pt x="152" y="220"/>
                  </a:lnTo>
                  <a:lnTo>
                    <a:pt x="222" y="220"/>
                  </a:lnTo>
                  <a:lnTo>
                    <a:pt x="222" y="97"/>
                  </a:lnTo>
                </a:path>
              </a:pathLst>
            </a:custGeom>
            <a:noFill/>
            <a:ln w="19050" cap="flat">
              <a:solidFill>
                <a:srgbClr val="D83B0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46">
                <a:defRPr/>
              </a:pPr>
              <a:endParaRPr lang="es-PE" sz="901" kern="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latin typeface="Segoe UI"/>
              </a:endParaRPr>
            </a:p>
          </p:txBody>
        </p:sp>
        <p:sp>
          <p:nvSpPr>
            <p:cNvPr id="81" name="watch" title="Icon of a smart watch">
              <a:extLst>
                <a:ext uri="{FF2B5EF4-FFF2-40B4-BE49-F238E27FC236}">
                  <a16:creationId xmlns:a16="http://schemas.microsoft.com/office/drawing/2014/main" id="{5E290D61-29FC-B900-CDE3-125CFA6A03CF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866695" y="1477913"/>
              <a:ext cx="216746" cy="365760"/>
            </a:xfrm>
            <a:custGeom>
              <a:avLst/>
              <a:gdLst>
                <a:gd name="T0" fmla="*/ 105 w 197"/>
                <a:gd name="T1" fmla="*/ 90 h 335"/>
                <a:gd name="T2" fmla="*/ 105 w 197"/>
                <a:gd name="T3" fmla="*/ 46 h 335"/>
                <a:gd name="T4" fmla="*/ 151 w 197"/>
                <a:gd name="T5" fmla="*/ 0 h 335"/>
                <a:gd name="T6" fmla="*/ 197 w 197"/>
                <a:gd name="T7" fmla="*/ 46 h 335"/>
                <a:gd name="T8" fmla="*/ 197 w 197"/>
                <a:gd name="T9" fmla="*/ 161 h 335"/>
                <a:gd name="T10" fmla="*/ 151 w 197"/>
                <a:gd name="T11" fmla="*/ 0 h 335"/>
                <a:gd name="T12" fmla="*/ 68 w 197"/>
                <a:gd name="T13" fmla="*/ 0 h 335"/>
                <a:gd name="T14" fmla="*/ 22 w 197"/>
                <a:gd name="T15" fmla="*/ 46 h 335"/>
                <a:gd name="T16" fmla="*/ 22 w 197"/>
                <a:gd name="T17" fmla="*/ 90 h 335"/>
                <a:gd name="T18" fmla="*/ 105 w 197"/>
                <a:gd name="T19" fmla="*/ 245 h 335"/>
                <a:gd name="T20" fmla="*/ 105 w 197"/>
                <a:gd name="T21" fmla="*/ 289 h 335"/>
                <a:gd name="T22" fmla="*/ 151 w 197"/>
                <a:gd name="T23" fmla="*/ 335 h 335"/>
                <a:gd name="T24" fmla="*/ 197 w 197"/>
                <a:gd name="T25" fmla="*/ 289 h 335"/>
                <a:gd name="T26" fmla="*/ 197 w 197"/>
                <a:gd name="T27" fmla="*/ 254 h 335"/>
                <a:gd name="T28" fmla="*/ 22 w 197"/>
                <a:gd name="T29" fmla="*/ 245 h 335"/>
                <a:gd name="T30" fmla="*/ 22 w 197"/>
                <a:gd name="T31" fmla="*/ 289 h 335"/>
                <a:gd name="T32" fmla="*/ 68 w 197"/>
                <a:gd name="T33" fmla="*/ 335 h 335"/>
                <a:gd name="T34" fmla="*/ 151 w 197"/>
                <a:gd name="T35" fmla="*/ 335 h 335"/>
                <a:gd name="T36" fmla="*/ 125 w 197"/>
                <a:gd name="T37" fmla="*/ 231 h 335"/>
                <a:gd name="T38" fmla="*/ 125 w 197"/>
                <a:gd name="T39" fmla="*/ 104 h 335"/>
                <a:gd name="T40" fmla="*/ 110 w 197"/>
                <a:gd name="T41" fmla="*/ 90 h 335"/>
                <a:gd name="T42" fmla="*/ 15 w 197"/>
                <a:gd name="T43" fmla="*/ 90 h 335"/>
                <a:gd name="T44" fmla="*/ 0 w 197"/>
                <a:gd name="T45" fmla="*/ 104 h 335"/>
                <a:gd name="T46" fmla="*/ 0 w 197"/>
                <a:gd name="T47" fmla="*/ 104 h 335"/>
                <a:gd name="T48" fmla="*/ 0 w 197"/>
                <a:gd name="T49" fmla="*/ 231 h 335"/>
                <a:gd name="T50" fmla="*/ 15 w 197"/>
                <a:gd name="T51" fmla="*/ 245 h 335"/>
                <a:gd name="T52" fmla="*/ 110 w 197"/>
                <a:gd name="T53" fmla="*/ 245 h 335"/>
                <a:gd name="T54" fmla="*/ 125 w 197"/>
                <a:gd name="T55" fmla="*/ 231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97" h="335">
                  <a:moveTo>
                    <a:pt x="105" y="90"/>
                  </a:moveTo>
                  <a:cubicBezTo>
                    <a:pt x="105" y="46"/>
                    <a:pt x="105" y="46"/>
                    <a:pt x="105" y="46"/>
                  </a:cubicBezTo>
                  <a:cubicBezTo>
                    <a:pt x="105" y="21"/>
                    <a:pt x="125" y="0"/>
                    <a:pt x="151" y="0"/>
                  </a:cubicBezTo>
                  <a:cubicBezTo>
                    <a:pt x="176" y="0"/>
                    <a:pt x="197" y="21"/>
                    <a:pt x="197" y="46"/>
                  </a:cubicBezTo>
                  <a:cubicBezTo>
                    <a:pt x="197" y="161"/>
                    <a:pt x="197" y="161"/>
                    <a:pt x="197" y="161"/>
                  </a:cubicBezTo>
                  <a:moveTo>
                    <a:pt x="151" y="0"/>
                  </a:moveTo>
                  <a:cubicBezTo>
                    <a:pt x="68" y="0"/>
                    <a:pt x="68" y="0"/>
                    <a:pt x="68" y="0"/>
                  </a:cubicBezTo>
                  <a:cubicBezTo>
                    <a:pt x="42" y="0"/>
                    <a:pt x="22" y="21"/>
                    <a:pt x="22" y="46"/>
                  </a:cubicBezTo>
                  <a:cubicBezTo>
                    <a:pt x="22" y="90"/>
                    <a:pt x="22" y="90"/>
                    <a:pt x="22" y="90"/>
                  </a:cubicBezTo>
                  <a:moveTo>
                    <a:pt x="105" y="245"/>
                  </a:moveTo>
                  <a:cubicBezTo>
                    <a:pt x="105" y="289"/>
                    <a:pt x="105" y="289"/>
                    <a:pt x="105" y="289"/>
                  </a:cubicBezTo>
                  <a:cubicBezTo>
                    <a:pt x="105" y="314"/>
                    <a:pt x="125" y="335"/>
                    <a:pt x="151" y="335"/>
                  </a:cubicBezTo>
                  <a:cubicBezTo>
                    <a:pt x="176" y="335"/>
                    <a:pt x="197" y="314"/>
                    <a:pt x="197" y="289"/>
                  </a:cubicBezTo>
                  <a:cubicBezTo>
                    <a:pt x="197" y="254"/>
                    <a:pt x="197" y="254"/>
                    <a:pt x="197" y="254"/>
                  </a:cubicBezTo>
                  <a:moveTo>
                    <a:pt x="22" y="245"/>
                  </a:moveTo>
                  <a:cubicBezTo>
                    <a:pt x="22" y="289"/>
                    <a:pt x="22" y="289"/>
                    <a:pt x="22" y="289"/>
                  </a:cubicBezTo>
                  <a:cubicBezTo>
                    <a:pt x="22" y="314"/>
                    <a:pt x="42" y="335"/>
                    <a:pt x="68" y="335"/>
                  </a:cubicBezTo>
                  <a:cubicBezTo>
                    <a:pt x="151" y="335"/>
                    <a:pt x="151" y="335"/>
                    <a:pt x="151" y="335"/>
                  </a:cubicBezTo>
                  <a:moveTo>
                    <a:pt x="125" y="231"/>
                  </a:moveTo>
                  <a:cubicBezTo>
                    <a:pt x="125" y="104"/>
                    <a:pt x="125" y="104"/>
                    <a:pt x="125" y="104"/>
                  </a:cubicBezTo>
                  <a:cubicBezTo>
                    <a:pt x="125" y="96"/>
                    <a:pt x="118" y="90"/>
                    <a:pt x="110" y="90"/>
                  </a:cubicBezTo>
                  <a:cubicBezTo>
                    <a:pt x="15" y="90"/>
                    <a:pt x="15" y="90"/>
                    <a:pt x="15" y="90"/>
                  </a:cubicBezTo>
                  <a:cubicBezTo>
                    <a:pt x="7" y="90"/>
                    <a:pt x="0" y="96"/>
                    <a:pt x="0" y="104"/>
                  </a:cubicBezTo>
                  <a:moveTo>
                    <a:pt x="0" y="104"/>
                  </a:moveTo>
                  <a:cubicBezTo>
                    <a:pt x="0" y="231"/>
                    <a:pt x="0" y="231"/>
                    <a:pt x="0" y="231"/>
                  </a:cubicBezTo>
                  <a:cubicBezTo>
                    <a:pt x="0" y="239"/>
                    <a:pt x="7" y="245"/>
                    <a:pt x="15" y="245"/>
                  </a:cubicBezTo>
                  <a:cubicBezTo>
                    <a:pt x="110" y="245"/>
                    <a:pt x="110" y="245"/>
                    <a:pt x="110" y="245"/>
                  </a:cubicBezTo>
                  <a:cubicBezTo>
                    <a:pt x="118" y="245"/>
                    <a:pt x="125" y="239"/>
                    <a:pt x="125" y="231"/>
                  </a:cubicBezTo>
                </a:path>
              </a:pathLst>
            </a:custGeom>
            <a:noFill/>
            <a:ln w="19050" cap="sq">
              <a:solidFill>
                <a:srgbClr val="D83B0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46">
                <a:defRPr/>
              </a:pPr>
              <a:endParaRPr lang="es-PE" kern="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latin typeface="Segoe UI"/>
              </a:endParaRPr>
            </a:p>
          </p:txBody>
        </p:sp>
        <p:sp>
          <p:nvSpPr>
            <p:cNvPr id="82" name="camera_4" title="Icon of a security camera">
              <a:extLst>
                <a:ext uri="{FF2B5EF4-FFF2-40B4-BE49-F238E27FC236}">
                  <a16:creationId xmlns:a16="http://schemas.microsoft.com/office/drawing/2014/main" id="{3895AA3D-50D2-0B65-3796-F1B5645C36B2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8919618" y="1527506"/>
              <a:ext cx="388401" cy="313084"/>
            </a:xfrm>
            <a:custGeom>
              <a:avLst/>
              <a:gdLst>
                <a:gd name="T0" fmla="*/ 284 w 297"/>
                <a:gd name="T1" fmla="*/ 84 h 238"/>
                <a:gd name="T2" fmla="*/ 13 w 297"/>
                <a:gd name="T3" fmla="*/ 84 h 238"/>
                <a:gd name="T4" fmla="*/ 0 w 297"/>
                <a:gd name="T5" fmla="*/ 71 h 238"/>
                <a:gd name="T6" fmla="*/ 0 w 297"/>
                <a:gd name="T7" fmla="*/ 13 h 238"/>
                <a:gd name="T8" fmla="*/ 13 w 297"/>
                <a:gd name="T9" fmla="*/ 0 h 238"/>
                <a:gd name="T10" fmla="*/ 284 w 297"/>
                <a:gd name="T11" fmla="*/ 0 h 238"/>
                <a:gd name="T12" fmla="*/ 297 w 297"/>
                <a:gd name="T13" fmla="*/ 13 h 238"/>
                <a:gd name="T14" fmla="*/ 297 w 297"/>
                <a:gd name="T15" fmla="*/ 71 h 238"/>
                <a:gd name="T16" fmla="*/ 284 w 297"/>
                <a:gd name="T17" fmla="*/ 84 h 238"/>
                <a:gd name="T18" fmla="*/ 31 w 297"/>
                <a:gd name="T19" fmla="*/ 84 h 238"/>
                <a:gd name="T20" fmla="*/ 31 w 297"/>
                <a:gd name="T21" fmla="*/ 121 h 238"/>
                <a:gd name="T22" fmla="*/ 149 w 297"/>
                <a:gd name="T23" fmla="*/ 238 h 238"/>
                <a:gd name="T24" fmla="*/ 149 w 297"/>
                <a:gd name="T25" fmla="*/ 238 h 238"/>
                <a:gd name="T26" fmla="*/ 266 w 297"/>
                <a:gd name="T27" fmla="*/ 121 h 238"/>
                <a:gd name="T28" fmla="*/ 266 w 297"/>
                <a:gd name="T29" fmla="*/ 84 h 238"/>
                <a:gd name="T30" fmla="*/ 207 w 297"/>
                <a:gd name="T31" fmla="*/ 223 h 238"/>
                <a:gd name="T32" fmla="*/ 207 w 297"/>
                <a:gd name="T33" fmla="*/ 174 h 238"/>
                <a:gd name="T34" fmla="*/ 149 w 297"/>
                <a:gd name="T35" fmla="*/ 115 h 238"/>
                <a:gd name="T36" fmla="*/ 149 w 297"/>
                <a:gd name="T37" fmla="*/ 115 h 238"/>
                <a:gd name="T38" fmla="*/ 90 w 297"/>
                <a:gd name="T39" fmla="*/ 174 h 238"/>
                <a:gd name="T40" fmla="*/ 90 w 297"/>
                <a:gd name="T41" fmla="*/ 223 h 238"/>
                <a:gd name="T42" fmla="*/ 149 w 297"/>
                <a:gd name="T43" fmla="*/ 135 h 238"/>
                <a:gd name="T44" fmla="*/ 112 w 297"/>
                <a:gd name="T45" fmla="*/ 172 h 238"/>
                <a:gd name="T46" fmla="*/ 149 w 297"/>
                <a:gd name="T47" fmla="*/ 209 h 238"/>
                <a:gd name="T48" fmla="*/ 185 w 297"/>
                <a:gd name="T49" fmla="*/ 172 h 238"/>
                <a:gd name="T50" fmla="*/ 149 w 297"/>
                <a:gd name="T51" fmla="*/ 135 h 238"/>
                <a:gd name="T52" fmla="*/ 266 w 297"/>
                <a:gd name="T53" fmla="*/ 41 h 238"/>
                <a:gd name="T54" fmla="*/ 259 w 297"/>
                <a:gd name="T55" fmla="*/ 48 h 238"/>
                <a:gd name="T56" fmla="*/ 266 w 297"/>
                <a:gd name="T57" fmla="*/ 56 h 238"/>
                <a:gd name="T58" fmla="*/ 274 w 297"/>
                <a:gd name="T59" fmla="*/ 48 h 238"/>
                <a:gd name="T60" fmla="*/ 266 w 297"/>
                <a:gd name="T61" fmla="*/ 41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97" h="238">
                  <a:moveTo>
                    <a:pt x="284" y="84"/>
                  </a:moveTo>
                  <a:cubicBezTo>
                    <a:pt x="13" y="84"/>
                    <a:pt x="13" y="84"/>
                    <a:pt x="13" y="84"/>
                  </a:cubicBezTo>
                  <a:cubicBezTo>
                    <a:pt x="6" y="84"/>
                    <a:pt x="0" y="78"/>
                    <a:pt x="0" y="71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6"/>
                    <a:pt x="6" y="0"/>
                    <a:pt x="13" y="0"/>
                  </a:cubicBezTo>
                  <a:cubicBezTo>
                    <a:pt x="284" y="0"/>
                    <a:pt x="284" y="0"/>
                    <a:pt x="284" y="0"/>
                  </a:cubicBezTo>
                  <a:cubicBezTo>
                    <a:pt x="291" y="0"/>
                    <a:pt x="297" y="6"/>
                    <a:pt x="297" y="13"/>
                  </a:cubicBezTo>
                  <a:cubicBezTo>
                    <a:pt x="297" y="71"/>
                    <a:pt x="297" y="71"/>
                    <a:pt x="297" y="71"/>
                  </a:cubicBezTo>
                  <a:cubicBezTo>
                    <a:pt x="297" y="78"/>
                    <a:pt x="291" y="84"/>
                    <a:pt x="284" y="84"/>
                  </a:cubicBezTo>
                  <a:close/>
                  <a:moveTo>
                    <a:pt x="31" y="84"/>
                  </a:moveTo>
                  <a:cubicBezTo>
                    <a:pt x="31" y="121"/>
                    <a:pt x="31" y="121"/>
                    <a:pt x="31" y="121"/>
                  </a:cubicBezTo>
                  <a:cubicBezTo>
                    <a:pt x="31" y="185"/>
                    <a:pt x="84" y="238"/>
                    <a:pt x="149" y="238"/>
                  </a:cubicBezTo>
                  <a:cubicBezTo>
                    <a:pt x="149" y="238"/>
                    <a:pt x="149" y="238"/>
                    <a:pt x="149" y="238"/>
                  </a:cubicBezTo>
                  <a:cubicBezTo>
                    <a:pt x="213" y="238"/>
                    <a:pt x="266" y="185"/>
                    <a:pt x="266" y="121"/>
                  </a:cubicBezTo>
                  <a:cubicBezTo>
                    <a:pt x="266" y="84"/>
                    <a:pt x="266" y="84"/>
                    <a:pt x="266" y="84"/>
                  </a:cubicBezTo>
                  <a:moveTo>
                    <a:pt x="207" y="223"/>
                  </a:moveTo>
                  <a:cubicBezTo>
                    <a:pt x="207" y="174"/>
                    <a:pt x="207" y="174"/>
                    <a:pt x="207" y="174"/>
                  </a:cubicBezTo>
                  <a:cubicBezTo>
                    <a:pt x="207" y="141"/>
                    <a:pt x="181" y="115"/>
                    <a:pt x="149" y="115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17" y="115"/>
                    <a:pt x="90" y="141"/>
                    <a:pt x="90" y="174"/>
                  </a:cubicBezTo>
                  <a:cubicBezTo>
                    <a:pt x="90" y="223"/>
                    <a:pt x="90" y="223"/>
                    <a:pt x="90" y="223"/>
                  </a:cubicBezTo>
                  <a:moveTo>
                    <a:pt x="149" y="135"/>
                  </a:moveTo>
                  <a:cubicBezTo>
                    <a:pt x="128" y="135"/>
                    <a:pt x="112" y="152"/>
                    <a:pt x="112" y="172"/>
                  </a:cubicBezTo>
                  <a:cubicBezTo>
                    <a:pt x="112" y="192"/>
                    <a:pt x="128" y="209"/>
                    <a:pt x="149" y="209"/>
                  </a:cubicBezTo>
                  <a:cubicBezTo>
                    <a:pt x="169" y="209"/>
                    <a:pt x="185" y="192"/>
                    <a:pt x="185" y="172"/>
                  </a:cubicBezTo>
                  <a:cubicBezTo>
                    <a:pt x="185" y="152"/>
                    <a:pt x="169" y="135"/>
                    <a:pt x="149" y="135"/>
                  </a:cubicBezTo>
                  <a:close/>
                  <a:moveTo>
                    <a:pt x="266" y="41"/>
                  </a:moveTo>
                  <a:cubicBezTo>
                    <a:pt x="262" y="41"/>
                    <a:pt x="259" y="44"/>
                    <a:pt x="259" y="48"/>
                  </a:cubicBezTo>
                  <a:cubicBezTo>
                    <a:pt x="259" y="53"/>
                    <a:pt x="262" y="56"/>
                    <a:pt x="266" y="56"/>
                  </a:cubicBezTo>
                  <a:cubicBezTo>
                    <a:pt x="270" y="56"/>
                    <a:pt x="274" y="53"/>
                    <a:pt x="274" y="48"/>
                  </a:cubicBezTo>
                  <a:cubicBezTo>
                    <a:pt x="274" y="44"/>
                    <a:pt x="270" y="41"/>
                    <a:pt x="266" y="41"/>
                  </a:cubicBezTo>
                  <a:close/>
                </a:path>
              </a:pathLst>
            </a:custGeom>
            <a:noFill/>
            <a:ln w="19050" cap="sq">
              <a:solidFill>
                <a:srgbClr val="D83B0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46">
                <a:defRPr/>
              </a:pPr>
              <a:endParaRPr lang="es-PE" sz="901" kern="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latin typeface="Segoe UI"/>
              </a:endParaRPr>
            </a:p>
          </p:txBody>
        </p:sp>
        <p:sp>
          <p:nvSpPr>
            <p:cNvPr id="83" name="Speakers_E7F5" title="Icon of a speaker">
              <a:extLst>
                <a:ext uri="{FF2B5EF4-FFF2-40B4-BE49-F238E27FC236}">
                  <a16:creationId xmlns:a16="http://schemas.microsoft.com/office/drawing/2014/main" id="{0783CA0A-29CF-B594-E077-2FA055D24D82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5503188" y="1477912"/>
              <a:ext cx="235164" cy="365760"/>
            </a:xfrm>
            <a:custGeom>
              <a:avLst/>
              <a:gdLst>
                <a:gd name="T0" fmla="*/ 2242 w 2242"/>
                <a:gd name="T1" fmla="*/ 3487 h 3487"/>
                <a:gd name="T2" fmla="*/ 0 w 2242"/>
                <a:gd name="T3" fmla="*/ 3487 h 3487"/>
                <a:gd name="T4" fmla="*/ 0 w 2242"/>
                <a:gd name="T5" fmla="*/ 0 h 3487"/>
                <a:gd name="T6" fmla="*/ 2242 w 2242"/>
                <a:gd name="T7" fmla="*/ 0 h 3487"/>
                <a:gd name="T8" fmla="*/ 2242 w 2242"/>
                <a:gd name="T9" fmla="*/ 3487 h 3487"/>
                <a:gd name="T10" fmla="*/ 1121 w 2242"/>
                <a:gd name="T11" fmla="*/ 498 h 3487"/>
                <a:gd name="T12" fmla="*/ 498 w 2242"/>
                <a:gd name="T13" fmla="*/ 1121 h 3487"/>
                <a:gd name="T14" fmla="*/ 1121 w 2242"/>
                <a:gd name="T15" fmla="*/ 1744 h 3487"/>
                <a:gd name="T16" fmla="*/ 1744 w 2242"/>
                <a:gd name="T17" fmla="*/ 1121 h 3487"/>
                <a:gd name="T18" fmla="*/ 1121 w 2242"/>
                <a:gd name="T19" fmla="*/ 498 h 3487"/>
                <a:gd name="T20" fmla="*/ 1121 w 2242"/>
                <a:gd name="T21" fmla="*/ 2242 h 3487"/>
                <a:gd name="T22" fmla="*/ 747 w 2242"/>
                <a:gd name="T23" fmla="*/ 2615 h 3487"/>
                <a:gd name="T24" fmla="*/ 1121 w 2242"/>
                <a:gd name="T25" fmla="*/ 2989 h 3487"/>
                <a:gd name="T26" fmla="*/ 1495 w 2242"/>
                <a:gd name="T27" fmla="*/ 2615 h 3487"/>
                <a:gd name="T28" fmla="*/ 1121 w 2242"/>
                <a:gd name="T29" fmla="*/ 2242 h 3487"/>
                <a:gd name="T30" fmla="*/ 1121 w 2242"/>
                <a:gd name="T31" fmla="*/ 1308 h 3487"/>
                <a:gd name="T32" fmla="*/ 1308 w 2242"/>
                <a:gd name="T33" fmla="*/ 1121 h 3487"/>
                <a:gd name="T34" fmla="*/ 1121 w 2242"/>
                <a:gd name="T35" fmla="*/ 934 h 3487"/>
                <a:gd name="T36" fmla="*/ 934 w 2242"/>
                <a:gd name="T37" fmla="*/ 1121 h 3487"/>
                <a:gd name="T38" fmla="*/ 1121 w 2242"/>
                <a:gd name="T39" fmla="*/ 1308 h 34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42" h="3487">
                  <a:moveTo>
                    <a:pt x="2242" y="3487"/>
                  </a:moveTo>
                  <a:cubicBezTo>
                    <a:pt x="0" y="3487"/>
                    <a:pt x="0" y="3487"/>
                    <a:pt x="0" y="348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242" y="0"/>
                    <a:pt x="2242" y="0"/>
                    <a:pt x="2242" y="0"/>
                  </a:cubicBezTo>
                  <a:lnTo>
                    <a:pt x="2242" y="3487"/>
                  </a:lnTo>
                  <a:close/>
                  <a:moveTo>
                    <a:pt x="1121" y="498"/>
                  </a:moveTo>
                  <a:cubicBezTo>
                    <a:pt x="777" y="498"/>
                    <a:pt x="498" y="777"/>
                    <a:pt x="498" y="1121"/>
                  </a:cubicBezTo>
                  <a:cubicBezTo>
                    <a:pt x="498" y="1465"/>
                    <a:pt x="777" y="1744"/>
                    <a:pt x="1121" y="1744"/>
                  </a:cubicBezTo>
                  <a:cubicBezTo>
                    <a:pt x="1465" y="1744"/>
                    <a:pt x="1744" y="1465"/>
                    <a:pt x="1744" y="1121"/>
                  </a:cubicBezTo>
                  <a:cubicBezTo>
                    <a:pt x="1744" y="777"/>
                    <a:pt x="1465" y="498"/>
                    <a:pt x="1121" y="498"/>
                  </a:cubicBezTo>
                  <a:close/>
                  <a:moveTo>
                    <a:pt x="1121" y="2242"/>
                  </a:moveTo>
                  <a:cubicBezTo>
                    <a:pt x="915" y="2242"/>
                    <a:pt x="747" y="2409"/>
                    <a:pt x="747" y="2615"/>
                  </a:cubicBezTo>
                  <a:cubicBezTo>
                    <a:pt x="747" y="2821"/>
                    <a:pt x="915" y="2989"/>
                    <a:pt x="1121" y="2989"/>
                  </a:cubicBezTo>
                  <a:cubicBezTo>
                    <a:pt x="1327" y="2989"/>
                    <a:pt x="1495" y="2821"/>
                    <a:pt x="1495" y="2615"/>
                  </a:cubicBezTo>
                  <a:cubicBezTo>
                    <a:pt x="1495" y="2409"/>
                    <a:pt x="1327" y="2242"/>
                    <a:pt x="1121" y="2242"/>
                  </a:cubicBezTo>
                  <a:close/>
                  <a:moveTo>
                    <a:pt x="1121" y="1308"/>
                  </a:moveTo>
                  <a:cubicBezTo>
                    <a:pt x="1224" y="1308"/>
                    <a:pt x="1308" y="1224"/>
                    <a:pt x="1308" y="1121"/>
                  </a:cubicBezTo>
                  <a:cubicBezTo>
                    <a:pt x="1308" y="1018"/>
                    <a:pt x="1224" y="934"/>
                    <a:pt x="1121" y="934"/>
                  </a:cubicBezTo>
                  <a:cubicBezTo>
                    <a:pt x="1018" y="934"/>
                    <a:pt x="934" y="1018"/>
                    <a:pt x="934" y="1121"/>
                  </a:cubicBezTo>
                  <a:cubicBezTo>
                    <a:pt x="934" y="1224"/>
                    <a:pt x="1018" y="1308"/>
                    <a:pt x="1121" y="1308"/>
                  </a:cubicBezTo>
                  <a:close/>
                </a:path>
              </a:pathLst>
            </a:custGeom>
            <a:noFill/>
            <a:ln w="19050" cap="sq">
              <a:solidFill>
                <a:srgbClr val="D83B0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46">
                <a:defRPr/>
              </a:pPr>
              <a:endParaRPr lang="es-PE" sz="901" kern="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latin typeface="Segoe UI"/>
              </a:endParaRPr>
            </a:p>
          </p:txBody>
        </p:sp>
        <p:sp>
          <p:nvSpPr>
            <p:cNvPr id="84" name="HoloLens_EC94" title="Icon of Microsoft HoloLens">
              <a:extLst>
                <a:ext uri="{FF2B5EF4-FFF2-40B4-BE49-F238E27FC236}">
                  <a16:creationId xmlns:a16="http://schemas.microsoft.com/office/drawing/2014/main" id="{B8B4E882-14C9-43BF-6303-BB9F16373E6E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892779" y="1564507"/>
              <a:ext cx="411480" cy="219797"/>
            </a:xfrm>
            <a:custGeom>
              <a:avLst/>
              <a:gdLst>
                <a:gd name="T0" fmla="*/ 1751 w 3752"/>
                <a:gd name="T1" fmla="*/ 500 h 2002"/>
                <a:gd name="T2" fmla="*/ 2001 w 3752"/>
                <a:gd name="T3" fmla="*/ 500 h 2002"/>
                <a:gd name="T4" fmla="*/ 0 w 3752"/>
                <a:gd name="T5" fmla="*/ 885 h 2002"/>
                <a:gd name="T6" fmla="*/ 170 w 3752"/>
                <a:gd name="T7" fmla="*/ 940 h 2002"/>
                <a:gd name="T8" fmla="*/ 1336 w 3752"/>
                <a:gd name="T9" fmla="*/ 1124 h 2002"/>
                <a:gd name="T10" fmla="*/ 2493 w 3752"/>
                <a:gd name="T11" fmla="*/ 943 h 2002"/>
                <a:gd name="T12" fmla="*/ 3554 w 3752"/>
                <a:gd name="T13" fmla="*/ 409 h 2002"/>
                <a:gd name="T14" fmla="*/ 3699 w 3752"/>
                <a:gd name="T15" fmla="*/ 305 h 2002"/>
                <a:gd name="T16" fmla="*/ 1 w 3752"/>
                <a:gd name="T17" fmla="*/ 1003 h 2002"/>
                <a:gd name="T18" fmla="*/ 305 w 3752"/>
                <a:gd name="T19" fmla="*/ 1697 h 2002"/>
                <a:gd name="T20" fmla="*/ 1042 w 3752"/>
                <a:gd name="T21" fmla="*/ 2002 h 2002"/>
                <a:gd name="T22" fmla="*/ 1200 w 3752"/>
                <a:gd name="T23" fmla="*/ 2002 h 2002"/>
                <a:gd name="T24" fmla="*/ 1356 w 3752"/>
                <a:gd name="T25" fmla="*/ 1948 h 2002"/>
                <a:gd name="T26" fmla="*/ 1612 w 3752"/>
                <a:gd name="T27" fmla="*/ 1745 h 2002"/>
                <a:gd name="T28" fmla="*/ 1876 w 3752"/>
                <a:gd name="T29" fmla="*/ 1638 h 2002"/>
                <a:gd name="T30" fmla="*/ 2140 w 3752"/>
                <a:gd name="T31" fmla="*/ 1745 h 2002"/>
                <a:gd name="T32" fmla="*/ 2396 w 3752"/>
                <a:gd name="T33" fmla="*/ 1948 h 2002"/>
                <a:gd name="T34" fmla="*/ 2552 w 3752"/>
                <a:gd name="T35" fmla="*/ 2002 h 2002"/>
                <a:gd name="T36" fmla="*/ 2710 w 3752"/>
                <a:gd name="T37" fmla="*/ 2002 h 2002"/>
                <a:gd name="T38" fmla="*/ 3447 w 3752"/>
                <a:gd name="T39" fmla="*/ 1697 h 2002"/>
                <a:gd name="T40" fmla="*/ 3752 w 3752"/>
                <a:gd name="T41" fmla="*/ 960 h 2002"/>
                <a:gd name="T42" fmla="*/ 3752 w 3752"/>
                <a:gd name="T43" fmla="*/ 885 h 2002"/>
                <a:gd name="T44" fmla="*/ 3752 w 3752"/>
                <a:gd name="T45" fmla="*/ 459 h 2002"/>
                <a:gd name="T46" fmla="*/ 3682 w 3752"/>
                <a:gd name="T47" fmla="*/ 286 h 2002"/>
                <a:gd name="T48" fmla="*/ 3681 w 3752"/>
                <a:gd name="T49" fmla="*/ 285 h 2002"/>
                <a:gd name="T50" fmla="*/ 3564 w 3752"/>
                <a:gd name="T51" fmla="*/ 206 h 2002"/>
                <a:gd name="T52" fmla="*/ 3559 w 3752"/>
                <a:gd name="T53" fmla="*/ 204 h 2002"/>
                <a:gd name="T54" fmla="*/ 1876 w 3752"/>
                <a:gd name="T55" fmla="*/ 0 h 2002"/>
                <a:gd name="T56" fmla="*/ 188 w 3752"/>
                <a:gd name="T57" fmla="*/ 206 h 2002"/>
                <a:gd name="T58" fmla="*/ 71 w 3752"/>
                <a:gd name="T59" fmla="*/ 285 h 2002"/>
                <a:gd name="T60" fmla="*/ 70 w 3752"/>
                <a:gd name="T61" fmla="*/ 286 h 2002"/>
                <a:gd name="T62" fmla="*/ 0 w 3752"/>
                <a:gd name="T63" fmla="*/ 459 h 2002"/>
                <a:gd name="T64" fmla="*/ 0 w 3752"/>
                <a:gd name="T65" fmla="*/ 885 h 2002"/>
                <a:gd name="T66" fmla="*/ 1 w 3752"/>
                <a:gd name="T67" fmla="*/ 1003 h 20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752" h="2002">
                  <a:moveTo>
                    <a:pt x="1751" y="500"/>
                  </a:moveTo>
                  <a:cubicBezTo>
                    <a:pt x="2001" y="500"/>
                    <a:pt x="2001" y="500"/>
                    <a:pt x="2001" y="500"/>
                  </a:cubicBezTo>
                  <a:moveTo>
                    <a:pt x="0" y="885"/>
                  </a:moveTo>
                  <a:cubicBezTo>
                    <a:pt x="170" y="940"/>
                    <a:pt x="170" y="940"/>
                    <a:pt x="170" y="940"/>
                  </a:cubicBezTo>
                  <a:cubicBezTo>
                    <a:pt x="549" y="1062"/>
                    <a:pt x="942" y="1124"/>
                    <a:pt x="1336" y="1124"/>
                  </a:cubicBezTo>
                  <a:cubicBezTo>
                    <a:pt x="1729" y="1124"/>
                    <a:pt x="2118" y="1063"/>
                    <a:pt x="2493" y="943"/>
                  </a:cubicBezTo>
                  <a:cubicBezTo>
                    <a:pt x="2872" y="822"/>
                    <a:pt x="3229" y="642"/>
                    <a:pt x="3554" y="409"/>
                  </a:cubicBezTo>
                  <a:cubicBezTo>
                    <a:pt x="3699" y="305"/>
                    <a:pt x="3699" y="305"/>
                    <a:pt x="3699" y="305"/>
                  </a:cubicBezTo>
                  <a:moveTo>
                    <a:pt x="1" y="1003"/>
                  </a:moveTo>
                  <a:cubicBezTo>
                    <a:pt x="12" y="1265"/>
                    <a:pt x="119" y="1510"/>
                    <a:pt x="305" y="1697"/>
                  </a:cubicBezTo>
                  <a:cubicBezTo>
                    <a:pt x="502" y="1894"/>
                    <a:pt x="764" y="2002"/>
                    <a:pt x="1042" y="2002"/>
                  </a:cubicBezTo>
                  <a:cubicBezTo>
                    <a:pt x="1200" y="2002"/>
                    <a:pt x="1200" y="2002"/>
                    <a:pt x="1200" y="2002"/>
                  </a:cubicBezTo>
                  <a:cubicBezTo>
                    <a:pt x="1256" y="2002"/>
                    <a:pt x="1312" y="1983"/>
                    <a:pt x="1356" y="1948"/>
                  </a:cubicBezTo>
                  <a:cubicBezTo>
                    <a:pt x="1612" y="1745"/>
                    <a:pt x="1612" y="1745"/>
                    <a:pt x="1612" y="1745"/>
                  </a:cubicBezTo>
                  <a:cubicBezTo>
                    <a:pt x="1683" y="1676"/>
                    <a:pt x="1777" y="1638"/>
                    <a:pt x="1876" y="1638"/>
                  </a:cubicBezTo>
                  <a:cubicBezTo>
                    <a:pt x="1975" y="1638"/>
                    <a:pt x="2069" y="1676"/>
                    <a:pt x="2140" y="1745"/>
                  </a:cubicBezTo>
                  <a:cubicBezTo>
                    <a:pt x="2396" y="1948"/>
                    <a:pt x="2396" y="1948"/>
                    <a:pt x="2396" y="1948"/>
                  </a:cubicBezTo>
                  <a:cubicBezTo>
                    <a:pt x="2440" y="1983"/>
                    <a:pt x="2496" y="2002"/>
                    <a:pt x="2552" y="2002"/>
                  </a:cubicBezTo>
                  <a:cubicBezTo>
                    <a:pt x="2710" y="2002"/>
                    <a:pt x="2710" y="2002"/>
                    <a:pt x="2710" y="2002"/>
                  </a:cubicBezTo>
                  <a:cubicBezTo>
                    <a:pt x="2988" y="2002"/>
                    <a:pt x="3250" y="1894"/>
                    <a:pt x="3447" y="1697"/>
                  </a:cubicBezTo>
                  <a:cubicBezTo>
                    <a:pt x="3644" y="1500"/>
                    <a:pt x="3752" y="1238"/>
                    <a:pt x="3752" y="960"/>
                  </a:cubicBezTo>
                  <a:cubicBezTo>
                    <a:pt x="3752" y="885"/>
                    <a:pt x="3752" y="885"/>
                    <a:pt x="3752" y="885"/>
                  </a:cubicBezTo>
                  <a:cubicBezTo>
                    <a:pt x="3752" y="459"/>
                    <a:pt x="3752" y="459"/>
                    <a:pt x="3752" y="459"/>
                  </a:cubicBezTo>
                  <a:cubicBezTo>
                    <a:pt x="3752" y="394"/>
                    <a:pt x="3727" y="331"/>
                    <a:pt x="3682" y="286"/>
                  </a:cubicBezTo>
                  <a:cubicBezTo>
                    <a:pt x="3681" y="285"/>
                    <a:pt x="3681" y="285"/>
                    <a:pt x="3681" y="285"/>
                  </a:cubicBezTo>
                  <a:cubicBezTo>
                    <a:pt x="3647" y="251"/>
                    <a:pt x="3608" y="225"/>
                    <a:pt x="3564" y="206"/>
                  </a:cubicBezTo>
                  <a:cubicBezTo>
                    <a:pt x="3564" y="206"/>
                    <a:pt x="3560" y="204"/>
                    <a:pt x="3559" y="204"/>
                  </a:cubicBezTo>
                  <a:cubicBezTo>
                    <a:pt x="3224" y="70"/>
                    <a:pt x="2643" y="0"/>
                    <a:pt x="1876" y="0"/>
                  </a:cubicBezTo>
                  <a:cubicBezTo>
                    <a:pt x="1105" y="0"/>
                    <a:pt x="521" y="71"/>
                    <a:pt x="188" y="206"/>
                  </a:cubicBezTo>
                  <a:cubicBezTo>
                    <a:pt x="144" y="225"/>
                    <a:pt x="105" y="251"/>
                    <a:pt x="71" y="285"/>
                  </a:cubicBezTo>
                  <a:cubicBezTo>
                    <a:pt x="70" y="286"/>
                    <a:pt x="70" y="286"/>
                    <a:pt x="70" y="286"/>
                  </a:cubicBezTo>
                  <a:cubicBezTo>
                    <a:pt x="25" y="331"/>
                    <a:pt x="0" y="394"/>
                    <a:pt x="0" y="459"/>
                  </a:cubicBezTo>
                  <a:cubicBezTo>
                    <a:pt x="0" y="885"/>
                    <a:pt x="0" y="885"/>
                    <a:pt x="0" y="885"/>
                  </a:cubicBezTo>
                  <a:lnTo>
                    <a:pt x="1" y="1003"/>
                  </a:lnTo>
                  <a:close/>
                </a:path>
              </a:pathLst>
            </a:custGeom>
            <a:noFill/>
            <a:ln w="19050" cap="sq">
              <a:solidFill>
                <a:srgbClr val="D83B0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46">
                <a:defRPr/>
              </a:pPr>
              <a:endParaRPr lang="es-PE" sz="901" kern="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latin typeface="Segoe UI"/>
              </a:endParaRPr>
            </a:p>
          </p:txBody>
        </p:sp>
        <p:sp>
          <p:nvSpPr>
            <p:cNvPr id="85" name="Game_E7FC" title="Icon of a game controller">
              <a:extLst>
                <a:ext uri="{FF2B5EF4-FFF2-40B4-BE49-F238E27FC236}">
                  <a16:creationId xmlns:a16="http://schemas.microsoft.com/office/drawing/2014/main" id="{DF5D37AF-1411-4D1E-6DE7-E2A79EA679A1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282370" y="1537281"/>
              <a:ext cx="411480" cy="247023"/>
            </a:xfrm>
            <a:custGeom>
              <a:avLst/>
              <a:gdLst>
                <a:gd name="T0" fmla="*/ 1375 w 3750"/>
                <a:gd name="T1" fmla="*/ 1750 h 2250"/>
                <a:gd name="T2" fmla="*/ 625 w 3750"/>
                <a:gd name="T3" fmla="*/ 2250 h 2250"/>
                <a:gd name="T4" fmla="*/ 0 w 3750"/>
                <a:gd name="T5" fmla="*/ 1000 h 2250"/>
                <a:gd name="T6" fmla="*/ 1000 w 3750"/>
                <a:gd name="T7" fmla="*/ 0 h 2250"/>
                <a:gd name="T8" fmla="*/ 2750 w 3750"/>
                <a:gd name="T9" fmla="*/ 0 h 2250"/>
                <a:gd name="T10" fmla="*/ 3750 w 3750"/>
                <a:gd name="T11" fmla="*/ 1000 h 2250"/>
                <a:gd name="T12" fmla="*/ 3125 w 3750"/>
                <a:gd name="T13" fmla="*/ 2250 h 2250"/>
                <a:gd name="T14" fmla="*/ 2375 w 3750"/>
                <a:gd name="T15" fmla="*/ 1750 h 2250"/>
                <a:gd name="T16" fmla="*/ 1375 w 3750"/>
                <a:gd name="T17" fmla="*/ 1750 h 2250"/>
                <a:gd name="T18" fmla="*/ 3125 w 3750"/>
                <a:gd name="T19" fmla="*/ 1246 h 2250"/>
                <a:gd name="T20" fmla="*/ 2996 w 3750"/>
                <a:gd name="T21" fmla="*/ 1375 h 2250"/>
                <a:gd name="T22" fmla="*/ 3125 w 3750"/>
                <a:gd name="T23" fmla="*/ 1504 h 2250"/>
                <a:gd name="T24" fmla="*/ 3254 w 3750"/>
                <a:gd name="T25" fmla="*/ 1375 h 2250"/>
                <a:gd name="T26" fmla="*/ 3125 w 3750"/>
                <a:gd name="T27" fmla="*/ 1246 h 2250"/>
                <a:gd name="T28" fmla="*/ 2625 w 3750"/>
                <a:gd name="T29" fmla="*/ 747 h 2250"/>
                <a:gd name="T30" fmla="*/ 2497 w 3750"/>
                <a:gd name="T31" fmla="*/ 875 h 2250"/>
                <a:gd name="T32" fmla="*/ 2625 w 3750"/>
                <a:gd name="T33" fmla="*/ 1003 h 2250"/>
                <a:gd name="T34" fmla="*/ 2753 w 3750"/>
                <a:gd name="T35" fmla="*/ 875 h 2250"/>
                <a:gd name="T36" fmla="*/ 2625 w 3750"/>
                <a:gd name="T37" fmla="*/ 747 h 2250"/>
                <a:gd name="T38" fmla="*/ 1125 w 3750"/>
                <a:gd name="T39" fmla="*/ 1000 h 2250"/>
                <a:gd name="T40" fmla="*/ 375 w 3750"/>
                <a:gd name="T41" fmla="*/ 1000 h 2250"/>
                <a:gd name="T42" fmla="*/ 750 w 3750"/>
                <a:gd name="T43" fmla="*/ 1375 h 2250"/>
                <a:gd name="T44" fmla="*/ 750 w 3750"/>
                <a:gd name="T45" fmla="*/ 625 h 2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750" h="2250">
                  <a:moveTo>
                    <a:pt x="1375" y="1750"/>
                  </a:moveTo>
                  <a:cubicBezTo>
                    <a:pt x="997" y="1762"/>
                    <a:pt x="877" y="2250"/>
                    <a:pt x="625" y="2250"/>
                  </a:cubicBezTo>
                  <a:cubicBezTo>
                    <a:pt x="96" y="2250"/>
                    <a:pt x="0" y="1441"/>
                    <a:pt x="0" y="1000"/>
                  </a:cubicBezTo>
                  <a:cubicBezTo>
                    <a:pt x="0" y="448"/>
                    <a:pt x="448" y="0"/>
                    <a:pt x="1000" y="0"/>
                  </a:cubicBezTo>
                  <a:cubicBezTo>
                    <a:pt x="2750" y="0"/>
                    <a:pt x="2750" y="0"/>
                    <a:pt x="2750" y="0"/>
                  </a:cubicBezTo>
                  <a:cubicBezTo>
                    <a:pt x="3302" y="0"/>
                    <a:pt x="3750" y="448"/>
                    <a:pt x="3750" y="1000"/>
                  </a:cubicBezTo>
                  <a:cubicBezTo>
                    <a:pt x="3750" y="1441"/>
                    <a:pt x="3654" y="2250"/>
                    <a:pt x="3125" y="2250"/>
                  </a:cubicBezTo>
                  <a:cubicBezTo>
                    <a:pt x="2873" y="2250"/>
                    <a:pt x="2753" y="1762"/>
                    <a:pt x="2375" y="1750"/>
                  </a:cubicBezTo>
                  <a:lnTo>
                    <a:pt x="1375" y="1750"/>
                  </a:lnTo>
                  <a:close/>
                  <a:moveTo>
                    <a:pt x="3125" y="1246"/>
                  </a:moveTo>
                  <a:cubicBezTo>
                    <a:pt x="3054" y="1246"/>
                    <a:pt x="2996" y="1304"/>
                    <a:pt x="2996" y="1375"/>
                  </a:cubicBezTo>
                  <a:cubicBezTo>
                    <a:pt x="2996" y="1446"/>
                    <a:pt x="3054" y="1504"/>
                    <a:pt x="3125" y="1504"/>
                  </a:cubicBezTo>
                  <a:cubicBezTo>
                    <a:pt x="3196" y="1504"/>
                    <a:pt x="3254" y="1446"/>
                    <a:pt x="3254" y="1375"/>
                  </a:cubicBezTo>
                  <a:cubicBezTo>
                    <a:pt x="3254" y="1304"/>
                    <a:pt x="3196" y="1246"/>
                    <a:pt x="3125" y="1246"/>
                  </a:cubicBezTo>
                  <a:close/>
                  <a:moveTo>
                    <a:pt x="2625" y="747"/>
                  </a:moveTo>
                  <a:cubicBezTo>
                    <a:pt x="2554" y="747"/>
                    <a:pt x="2497" y="804"/>
                    <a:pt x="2497" y="875"/>
                  </a:cubicBezTo>
                  <a:cubicBezTo>
                    <a:pt x="2497" y="946"/>
                    <a:pt x="2554" y="1003"/>
                    <a:pt x="2625" y="1003"/>
                  </a:cubicBezTo>
                  <a:cubicBezTo>
                    <a:pt x="2696" y="1003"/>
                    <a:pt x="2753" y="946"/>
                    <a:pt x="2753" y="875"/>
                  </a:cubicBezTo>
                  <a:cubicBezTo>
                    <a:pt x="2753" y="804"/>
                    <a:pt x="2696" y="747"/>
                    <a:pt x="2625" y="747"/>
                  </a:cubicBezTo>
                  <a:close/>
                  <a:moveTo>
                    <a:pt x="1125" y="1000"/>
                  </a:moveTo>
                  <a:cubicBezTo>
                    <a:pt x="375" y="1000"/>
                    <a:pt x="375" y="1000"/>
                    <a:pt x="375" y="1000"/>
                  </a:cubicBezTo>
                  <a:moveTo>
                    <a:pt x="750" y="1375"/>
                  </a:moveTo>
                  <a:cubicBezTo>
                    <a:pt x="750" y="625"/>
                    <a:pt x="750" y="625"/>
                    <a:pt x="750" y="625"/>
                  </a:cubicBezTo>
                </a:path>
              </a:pathLst>
            </a:custGeom>
            <a:noFill/>
            <a:ln w="19050" cap="sq">
              <a:solidFill>
                <a:srgbClr val="D83B0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46">
                <a:defRPr/>
              </a:pPr>
              <a:endParaRPr lang="es-PE" kern="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latin typeface="Segoe UI"/>
              </a:endParaRPr>
            </a:p>
          </p:txBody>
        </p:sp>
        <p:sp>
          <p:nvSpPr>
            <p:cNvPr id="86" name="Touchscreen" title="Icon of a closed hand with one finger touching a screen">
              <a:extLst>
                <a:ext uri="{FF2B5EF4-FFF2-40B4-BE49-F238E27FC236}">
                  <a16:creationId xmlns:a16="http://schemas.microsoft.com/office/drawing/2014/main" id="{4B6B3FAE-68B6-D345-6502-35391E40C003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2586979" y="1476320"/>
              <a:ext cx="390103" cy="365760"/>
            </a:xfrm>
            <a:custGeom>
              <a:avLst/>
              <a:gdLst>
                <a:gd name="T0" fmla="*/ 1917 w 3772"/>
                <a:gd name="T1" fmla="*/ 1791 h 3535"/>
                <a:gd name="T2" fmla="*/ 1917 w 3772"/>
                <a:gd name="T3" fmla="*/ 1985 h 3535"/>
                <a:gd name="T4" fmla="*/ 1917 w 3772"/>
                <a:gd name="T5" fmla="*/ 1123 h 3535"/>
                <a:gd name="T6" fmla="*/ 1745 w 3772"/>
                <a:gd name="T7" fmla="*/ 951 h 3535"/>
                <a:gd name="T8" fmla="*/ 1573 w 3772"/>
                <a:gd name="T9" fmla="*/ 1123 h 3535"/>
                <a:gd name="T10" fmla="*/ 1573 w 3772"/>
                <a:gd name="T11" fmla="*/ 1135 h 3535"/>
                <a:gd name="T12" fmla="*/ 1573 w 3772"/>
                <a:gd name="T13" fmla="*/ 2527 h 3535"/>
                <a:gd name="T14" fmla="*/ 1469 w 3772"/>
                <a:gd name="T15" fmla="*/ 2569 h 3535"/>
                <a:gd name="T16" fmla="*/ 1282 w 3772"/>
                <a:gd name="T17" fmla="*/ 2383 h 3535"/>
                <a:gd name="T18" fmla="*/ 1023 w 3772"/>
                <a:gd name="T19" fmla="*/ 2383 h 3535"/>
                <a:gd name="T20" fmla="*/ 1023 w 3772"/>
                <a:gd name="T21" fmla="*/ 2641 h 3535"/>
                <a:gd name="T22" fmla="*/ 1659 w 3772"/>
                <a:gd name="T23" fmla="*/ 3277 h 3535"/>
                <a:gd name="T24" fmla="*/ 2262 w 3772"/>
                <a:gd name="T25" fmla="*/ 3535 h 3535"/>
                <a:gd name="T26" fmla="*/ 2951 w 3772"/>
                <a:gd name="T27" fmla="*/ 2846 h 3535"/>
                <a:gd name="T28" fmla="*/ 2951 w 3772"/>
                <a:gd name="T29" fmla="*/ 2184 h 3535"/>
                <a:gd name="T30" fmla="*/ 2820 w 3772"/>
                <a:gd name="T31" fmla="*/ 2017 h 3535"/>
                <a:gd name="T32" fmla="*/ 1917 w 3772"/>
                <a:gd name="T33" fmla="*/ 1791 h 3535"/>
                <a:gd name="T34" fmla="*/ 1917 w 3772"/>
                <a:gd name="T35" fmla="*/ 1123 h 3535"/>
                <a:gd name="T36" fmla="*/ 1917 w 3772"/>
                <a:gd name="T37" fmla="*/ 1602 h 3535"/>
                <a:gd name="T38" fmla="*/ 2254 w 3772"/>
                <a:gd name="T39" fmla="*/ 1123 h 3535"/>
                <a:gd name="T40" fmla="*/ 1744 w 3772"/>
                <a:gd name="T41" fmla="*/ 614 h 3535"/>
                <a:gd name="T42" fmla="*/ 1235 w 3772"/>
                <a:gd name="T43" fmla="*/ 1123 h 3535"/>
                <a:gd name="T44" fmla="*/ 1573 w 3772"/>
                <a:gd name="T45" fmla="*/ 1603 h 3535"/>
                <a:gd name="T46" fmla="*/ 2951 w 3772"/>
                <a:gd name="T47" fmla="*/ 2672 h 3535"/>
                <a:gd name="T48" fmla="*/ 3657 w 3772"/>
                <a:gd name="T49" fmla="*/ 2672 h 3535"/>
                <a:gd name="T50" fmla="*/ 3772 w 3772"/>
                <a:gd name="T51" fmla="*/ 2557 h 3535"/>
                <a:gd name="T52" fmla="*/ 3772 w 3772"/>
                <a:gd name="T53" fmla="*/ 115 h 3535"/>
                <a:gd name="T54" fmla="*/ 3657 w 3772"/>
                <a:gd name="T55" fmla="*/ 0 h 3535"/>
                <a:gd name="T56" fmla="*/ 115 w 3772"/>
                <a:gd name="T57" fmla="*/ 0 h 3535"/>
                <a:gd name="T58" fmla="*/ 0 w 3772"/>
                <a:gd name="T59" fmla="*/ 115 h 3535"/>
                <a:gd name="T60" fmla="*/ 0 w 3772"/>
                <a:gd name="T61" fmla="*/ 2557 h 3535"/>
                <a:gd name="T62" fmla="*/ 115 w 3772"/>
                <a:gd name="T63" fmla="*/ 2672 h 3535"/>
                <a:gd name="T64" fmla="*/ 1054 w 3772"/>
                <a:gd name="T65" fmla="*/ 2672 h 35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772" h="3535">
                  <a:moveTo>
                    <a:pt x="1917" y="1791"/>
                  </a:moveTo>
                  <a:cubicBezTo>
                    <a:pt x="1917" y="1985"/>
                    <a:pt x="1917" y="1985"/>
                    <a:pt x="1917" y="1985"/>
                  </a:cubicBezTo>
                  <a:moveTo>
                    <a:pt x="1917" y="1123"/>
                  </a:moveTo>
                  <a:cubicBezTo>
                    <a:pt x="1917" y="1028"/>
                    <a:pt x="1840" y="951"/>
                    <a:pt x="1745" y="951"/>
                  </a:cubicBezTo>
                  <a:cubicBezTo>
                    <a:pt x="1650" y="951"/>
                    <a:pt x="1573" y="1028"/>
                    <a:pt x="1573" y="1123"/>
                  </a:cubicBezTo>
                  <a:cubicBezTo>
                    <a:pt x="1573" y="1123"/>
                    <a:pt x="1573" y="1127"/>
                    <a:pt x="1573" y="1135"/>
                  </a:cubicBezTo>
                  <a:cubicBezTo>
                    <a:pt x="1573" y="1252"/>
                    <a:pt x="1573" y="2194"/>
                    <a:pt x="1573" y="2527"/>
                  </a:cubicBezTo>
                  <a:cubicBezTo>
                    <a:pt x="1573" y="2581"/>
                    <a:pt x="1507" y="2608"/>
                    <a:pt x="1469" y="2569"/>
                  </a:cubicBezTo>
                  <a:cubicBezTo>
                    <a:pt x="1282" y="2383"/>
                    <a:pt x="1282" y="2383"/>
                    <a:pt x="1282" y="2383"/>
                  </a:cubicBezTo>
                  <a:cubicBezTo>
                    <a:pt x="1210" y="2311"/>
                    <a:pt x="1095" y="2311"/>
                    <a:pt x="1023" y="2383"/>
                  </a:cubicBezTo>
                  <a:cubicBezTo>
                    <a:pt x="952" y="2454"/>
                    <a:pt x="952" y="2570"/>
                    <a:pt x="1023" y="2641"/>
                  </a:cubicBezTo>
                  <a:cubicBezTo>
                    <a:pt x="1659" y="3277"/>
                    <a:pt x="1659" y="3277"/>
                    <a:pt x="1659" y="3277"/>
                  </a:cubicBezTo>
                  <a:cubicBezTo>
                    <a:pt x="1813" y="3436"/>
                    <a:pt x="2026" y="3535"/>
                    <a:pt x="2262" y="3535"/>
                  </a:cubicBezTo>
                  <a:cubicBezTo>
                    <a:pt x="2643" y="3535"/>
                    <a:pt x="2951" y="3227"/>
                    <a:pt x="2951" y="2846"/>
                  </a:cubicBezTo>
                  <a:cubicBezTo>
                    <a:pt x="2951" y="2184"/>
                    <a:pt x="2951" y="2184"/>
                    <a:pt x="2951" y="2184"/>
                  </a:cubicBezTo>
                  <a:cubicBezTo>
                    <a:pt x="2951" y="2105"/>
                    <a:pt x="2897" y="2036"/>
                    <a:pt x="2820" y="2017"/>
                  </a:cubicBezTo>
                  <a:cubicBezTo>
                    <a:pt x="1917" y="1791"/>
                    <a:pt x="1917" y="1791"/>
                    <a:pt x="1917" y="1791"/>
                  </a:cubicBezTo>
                  <a:lnTo>
                    <a:pt x="1917" y="1123"/>
                  </a:lnTo>
                  <a:close/>
                  <a:moveTo>
                    <a:pt x="1917" y="1602"/>
                  </a:moveTo>
                  <a:cubicBezTo>
                    <a:pt x="2114" y="1532"/>
                    <a:pt x="2254" y="1344"/>
                    <a:pt x="2254" y="1123"/>
                  </a:cubicBezTo>
                  <a:cubicBezTo>
                    <a:pt x="2254" y="842"/>
                    <a:pt x="2026" y="614"/>
                    <a:pt x="1744" y="614"/>
                  </a:cubicBezTo>
                  <a:cubicBezTo>
                    <a:pt x="1463" y="614"/>
                    <a:pt x="1235" y="842"/>
                    <a:pt x="1235" y="1123"/>
                  </a:cubicBezTo>
                  <a:cubicBezTo>
                    <a:pt x="1235" y="1344"/>
                    <a:pt x="1376" y="1532"/>
                    <a:pt x="1573" y="1603"/>
                  </a:cubicBezTo>
                  <a:moveTo>
                    <a:pt x="2951" y="2672"/>
                  </a:moveTo>
                  <a:cubicBezTo>
                    <a:pt x="3657" y="2672"/>
                    <a:pt x="3657" y="2672"/>
                    <a:pt x="3657" y="2672"/>
                  </a:cubicBezTo>
                  <a:cubicBezTo>
                    <a:pt x="3720" y="2672"/>
                    <a:pt x="3772" y="2621"/>
                    <a:pt x="3772" y="2557"/>
                  </a:cubicBezTo>
                  <a:cubicBezTo>
                    <a:pt x="3772" y="115"/>
                    <a:pt x="3772" y="115"/>
                    <a:pt x="3772" y="115"/>
                  </a:cubicBezTo>
                  <a:cubicBezTo>
                    <a:pt x="3772" y="51"/>
                    <a:pt x="3720" y="0"/>
                    <a:pt x="3657" y="0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51" y="0"/>
                    <a:pt x="0" y="51"/>
                    <a:pt x="0" y="115"/>
                  </a:cubicBezTo>
                  <a:cubicBezTo>
                    <a:pt x="0" y="2557"/>
                    <a:pt x="0" y="2557"/>
                    <a:pt x="0" y="2557"/>
                  </a:cubicBezTo>
                  <a:cubicBezTo>
                    <a:pt x="0" y="2621"/>
                    <a:pt x="51" y="2672"/>
                    <a:pt x="115" y="2672"/>
                  </a:cubicBezTo>
                  <a:cubicBezTo>
                    <a:pt x="1054" y="2672"/>
                    <a:pt x="1054" y="2672"/>
                    <a:pt x="1054" y="2672"/>
                  </a:cubicBezTo>
                </a:path>
              </a:pathLst>
            </a:custGeom>
            <a:noFill/>
            <a:ln w="19050" cap="sq">
              <a:solidFill>
                <a:srgbClr val="D83B0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46">
                <a:defRPr/>
              </a:pPr>
              <a:endParaRPr lang="es-PE" sz="901" kern="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latin typeface="Segoe UI"/>
              </a:endParaRPr>
            </a:p>
          </p:txBody>
        </p:sp>
        <p:sp>
          <p:nvSpPr>
            <p:cNvPr id="87" name="ShoppingCart_E7BF" title="Icon of a shopping cart">
              <a:extLst>
                <a:ext uri="{FF2B5EF4-FFF2-40B4-BE49-F238E27FC236}">
                  <a16:creationId xmlns:a16="http://schemas.microsoft.com/office/drawing/2014/main" id="{AA0DE6AD-FF5D-8F7F-00D9-D5F65F5C57F4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7016012" y="1476320"/>
              <a:ext cx="430127" cy="365760"/>
            </a:xfrm>
            <a:custGeom>
              <a:avLst/>
              <a:gdLst>
                <a:gd name="T0" fmla="*/ 3368 w 3817"/>
                <a:gd name="T1" fmla="*/ 2994 h 3244"/>
                <a:gd name="T2" fmla="*/ 3119 w 3817"/>
                <a:gd name="T3" fmla="*/ 3244 h 3244"/>
                <a:gd name="T4" fmla="*/ 2869 w 3817"/>
                <a:gd name="T5" fmla="*/ 2994 h 3244"/>
                <a:gd name="T6" fmla="*/ 3119 w 3817"/>
                <a:gd name="T7" fmla="*/ 2745 h 3244"/>
                <a:gd name="T8" fmla="*/ 3368 w 3817"/>
                <a:gd name="T9" fmla="*/ 2994 h 3244"/>
                <a:gd name="T10" fmla="*/ 1372 w 3817"/>
                <a:gd name="T11" fmla="*/ 2745 h 3244"/>
                <a:gd name="T12" fmla="*/ 1123 w 3817"/>
                <a:gd name="T13" fmla="*/ 2994 h 3244"/>
                <a:gd name="T14" fmla="*/ 1372 w 3817"/>
                <a:gd name="T15" fmla="*/ 3244 h 3244"/>
                <a:gd name="T16" fmla="*/ 1622 w 3817"/>
                <a:gd name="T17" fmla="*/ 2994 h 3244"/>
                <a:gd name="T18" fmla="*/ 1372 w 3817"/>
                <a:gd name="T19" fmla="*/ 2745 h 3244"/>
                <a:gd name="T20" fmla="*/ 0 w 3817"/>
                <a:gd name="T21" fmla="*/ 0 h 3244"/>
                <a:gd name="T22" fmla="*/ 457 w 3817"/>
                <a:gd name="T23" fmla="*/ 0 h 3244"/>
                <a:gd name="T24" fmla="*/ 1372 w 3817"/>
                <a:gd name="T25" fmla="*/ 2745 h 3244"/>
                <a:gd name="T26" fmla="*/ 3119 w 3817"/>
                <a:gd name="T27" fmla="*/ 2745 h 3244"/>
                <a:gd name="T28" fmla="*/ 1123 w 3817"/>
                <a:gd name="T29" fmla="*/ 1996 h 3244"/>
                <a:gd name="T30" fmla="*/ 3318 w 3817"/>
                <a:gd name="T31" fmla="*/ 1996 h 3244"/>
                <a:gd name="T32" fmla="*/ 3817 w 3817"/>
                <a:gd name="T33" fmla="*/ 499 h 3244"/>
                <a:gd name="T34" fmla="*/ 624 w 3817"/>
                <a:gd name="T35" fmla="*/ 499 h 3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817" h="3244">
                  <a:moveTo>
                    <a:pt x="3368" y="2994"/>
                  </a:moveTo>
                  <a:cubicBezTo>
                    <a:pt x="3368" y="3132"/>
                    <a:pt x="3257" y="3244"/>
                    <a:pt x="3119" y="3244"/>
                  </a:cubicBezTo>
                  <a:cubicBezTo>
                    <a:pt x="2981" y="3244"/>
                    <a:pt x="2869" y="3132"/>
                    <a:pt x="2869" y="2994"/>
                  </a:cubicBezTo>
                  <a:cubicBezTo>
                    <a:pt x="2869" y="2856"/>
                    <a:pt x="2981" y="2745"/>
                    <a:pt x="3119" y="2745"/>
                  </a:cubicBezTo>
                  <a:cubicBezTo>
                    <a:pt x="3257" y="2745"/>
                    <a:pt x="3368" y="2856"/>
                    <a:pt x="3368" y="2994"/>
                  </a:cubicBezTo>
                  <a:close/>
                  <a:moveTo>
                    <a:pt x="1372" y="2745"/>
                  </a:moveTo>
                  <a:cubicBezTo>
                    <a:pt x="1234" y="2745"/>
                    <a:pt x="1123" y="2856"/>
                    <a:pt x="1123" y="2994"/>
                  </a:cubicBezTo>
                  <a:cubicBezTo>
                    <a:pt x="1123" y="3132"/>
                    <a:pt x="1234" y="3244"/>
                    <a:pt x="1372" y="3244"/>
                  </a:cubicBezTo>
                  <a:cubicBezTo>
                    <a:pt x="1510" y="3244"/>
                    <a:pt x="1622" y="3132"/>
                    <a:pt x="1622" y="2994"/>
                  </a:cubicBezTo>
                  <a:cubicBezTo>
                    <a:pt x="1622" y="2856"/>
                    <a:pt x="1510" y="2745"/>
                    <a:pt x="1372" y="2745"/>
                  </a:cubicBezTo>
                  <a:close/>
                  <a:moveTo>
                    <a:pt x="0" y="0"/>
                  </a:moveTo>
                  <a:cubicBezTo>
                    <a:pt x="457" y="0"/>
                    <a:pt x="457" y="0"/>
                    <a:pt x="457" y="0"/>
                  </a:cubicBezTo>
                  <a:cubicBezTo>
                    <a:pt x="1372" y="2745"/>
                    <a:pt x="1372" y="2745"/>
                    <a:pt x="1372" y="2745"/>
                  </a:cubicBezTo>
                  <a:cubicBezTo>
                    <a:pt x="3119" y="2745"/>
                    <a:pt x="3119" y="2745"/>
                    <a:pt x="3119" y="2745"/>
                  </a:cubicBezTo>
                  <a:moveTo>
                    <a:pt x="1123" y="1996"/>
                  </a:moveTo>
                  <a:cubicBezTo>
                    <a:pt x="3318" y="1996"/>
                    <a:pt x="3318" y="1996"/>
                    <a:pt x="3318" y="1996"/>
                  </a:cubicBezTo>
                  <a:cubicBezTo>
                    <a:pt x="3817" y="499"/>
                    <a:pt x="3817" y="499"/>
                    <a:pt x="3817" y="499"/>
                  </a:cubicBezTo>
                  <a:cubicBezTo>
                    <a:pt x="624" y="499"/>
                    <a:pt x="624" y="499"/>
                    <a:pt x="624" y="499"/>
                  </a:cubicBezTo>
                </a:path>
              </a:pathLst>
            </a:custGeom>
            <a:noFill/>
            <a:ln w="19050" cap="sq">
              <a:solidFill>
                <a:srgbClr val="D83B0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46">
                <a:defRPr/>
              </a:pPr>
              <a:endParaRPr lang="es-PE" sz="901" kern="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latin typeface="Segoe UI"/>
              </a:endParaRPr>
            </a:p>
          </p:txBody>
        </p:sp>
      </p:grpSp>
      <p:sp>
        <p:nvSpPr>
          <p:cNvPr id="88" name="TextBox 43">
            <a:extLst>
              <a:ext uri="{FF2B5EF4-FFF2-40B4-BE49-F238E27FC236}">
                <a16:creationId xmlns:a16="http://schemas.microsoft.com/office/drawing/2014/main" id="{32B79394-03FE-2722-378E-4A72317E5A39}"/>
              </a:ext>
            </a:extLst>
          </p:cNvPr>
          <p:cNvSpPr txBox="1"/>
          <p:nvPr/>
        </p:nvSpPr>
        <p:spPr>
          <a:xfrm>
            <a:off x="5378989" y="6467937"/>
            <a:ext cx="1529458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446">
              <a:defRPr/>
            </a:pPr>
            <a:r>
              <a:rPr lang="es-PE" sz="1600" dirty="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Servicios y Datos</a:t>
            </a:r>
          </a:p>
        </p:txBody>
      </p:sp>
      <p:grpSp>
        <p:nvGrpSpPr>
          <p:cNvPr id="89" name="Group 31">
            <a:extLst>
              <a:ext uri="{FF2B5EF4-FFF2-40B4-BE49-F238E27FC236}">
                <a16:creationId xmlns:a16="http://schemas.microsoft.com/office/drawing/2014/main" id="{C4959432-BEA4-FFFC-CD5B-E0AFE6BF4D17}"/>
              </a:ext>
            </a:extLst>
          </p:cNvPr>
          <p:cNvGrpSpPr/>
          <p:nvPr/>
        </p:nvGrpSpPr>
        <p:grpSpPr>
          <a:xfrm>
            <a:off x="122562" y="3872580"/>
            <a:ext cx="1595479" cy="1424227"/>
            <a:chOff x="609839" y="3686873"/>
            <a:chExt cx="2137149" cy="2063955"/>
          </a:xfrm>
        </p:grpSpPr>
        <p:sp>
          <p:nvSpPr>
            <p:cNvPr id="90" name="TextBox 32">
              <a:extLst>
                <a:ext uri="{FF2B5EF4-FFF2-40B4-BE49-F238E27FC236}">
                  <a16:creationId xmlns:a16="http://schemas.microsoft.com/office/drawing/2014/main" id="{68C8E34F-5305-8DBC-0536-35EF94843821}"/>
                </a:ext>
              </a:extLst>
            </p:cNvPr>
            <p:cNvSpPr txBox="1"/>
            <p:nvPr/>
          </p:nvSpPr>
          <p:spPr>
            <a:xfrm flipH="1">
              <a:off x="609839" y="4689110"/>
              <a:ext cx="2137149" cy="1061718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 algn="ctr" defTabSz="914446">
                <a:lnSpc>
                  <a:spcPct val="90000"/>
                </a:lnSpc>
                <a:spcAft>
                  <a:spcPts val="600"/>
                </a:spcAft>
                <a:defRPr/>
              </a:pPr>
              <a:r>
                <a:rPr lang="es-PE" sz="1600" kern="0" dirty="0" err="1">
                  <a:solidFill>
                    <a:srgbClr val="D83B01"/>
                  </a:solidFill>
                  <a:latin typeface="Segoe UI"/>
                </a:rPr>
                <a:t>Developers</a:t>
              </a:r>
              <a:endParaRPr lang="es-PE" sz="1600" kern="0" dirty="0">
                <a:solidFill>
                  <a:srgbClr val="D83B01"/>
                </a:solidFill>
                <a:latin typeface="Segoe UI"/>
              </a:endParaRPr>
            </a:p>
            <a:p>
              <a:pPr algn="ctr" defTabSz="914446">
                <a:lnSpc>
                  <a:spcPct val="90000"/>
                </a:lnSpc>
                <a:spcAft>
                  <a:spcPts val="600"/>
                </a:spcAft>
                <a:defRPr/>
              </a:pPr>
              <a:r>
                <a:rPr lang="es-PE" sz="1001" kern="0" dirty="0">
                  <a:solidFill>
                    <a:srgbClr val="D83B01"/>
                  </a:solidFill>
                  <a:latin typeface="Segoe UI"/>
                </a:rPr>
                <a:t>(use </a:t>
              </a:r>
              <a:r>
                <a:rPr lang="es-PE" sz="1001" kern="0" dirty="0" err="1">
                  <a:solidFill>
                    <a:srgbClr val="D83B01"/>
                  </a:solidFill>
                  <a:latin typeface="Segoe UI"/>
                </a:rPr>
                <a:t>APIs</a:t>
              </a:r>
              <a:r>
                <a:rPr lang="es-PE" sz="1001" kern="0" dirty="0">
                  <a:solidFill>
                    <a:srgbClr val="D83B01"/>
                  </a:solidFill>
                  <a:latin typeface="Segoe UI"/>
                </a:rPr>
                <a:t>)</a:t>
              </a:r>
            </a:p>
          </p:txBody>
        </p:sp>
        <p:sp>
          <p:nvSpPr>
            <p:cNvPr id="91" name="people_7" title="Icon of two people">
              <a:extLst>
                <a:ext uri="{FF2B5EF4-FFF2-40B4-BE49-F238E27FC236}">
                  <a16:creationId xmlns:a16="http://schemas.microsoft.com/office/drawing/2014/main" id="{90E9847F-61D9-42EB-7BC3-14397C225BEE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229001" y="3686873"/>
              <a:ext cx="898828" cy="981250"/>
            </a:xfrm>
            <a:custGeom>
              <a:avLst/>
              <a:gdLst>
                <a:gd name="T0" fmla="*/ 26 w 316"/>
                <a:gd name="T1" fmla="*/ 200 h 345"/>
                <a:gd name="T2" fmla="*/ 85 w 316"/>
                <a:gd name="T3" fmla="*/ 141 h 345"/>
                <a:gd name="T4" fmla="*/ 144 w 316"/>
                <a:gd name="T5" fmla="*/ 200 h 345"/>
                <a:gd name="T6" fmla="*/ 85 w 316"/>
                <a:gd name="T7" fmla="*/ 259 h 345"/>
                <a:gd name="T8" fmla="*/ 26 w 316"/>
                <a:gd name="T9" fmla="*/ 200 h 345"/>
                <a:gd name="T10" fmla="*/ 172 w 316"/>
                <a:gd name="T11" fmla="*/ 345 h 345"/>
                <a:gd name="T12" fmla="*/ 86 w 316"/>
                <a:gd name="T13" fmla="*/ 259 h 345"/>
                <a:gd name="T14" fmla="*/ 0 w 316"/>
                <a:gd name="T15" fmla="*/ 345 h 345"/>
                <a:gd name="T16" fmla="*/ 229 w 316"/>
                <a:gd name="T17" fmla="*/ 118 h 345"/>
                <a:gd name="T18" fmla="*/ 288 w 316"/>
                <a:gd name="T19" fmla="*/ 59 h 345"/>
                <a:gd name="T20" fmla="*/ 229 w 316"/>
                <a:gd name="T21" fmla="*/ 0 h 345"/>
                <a:gd name="T22" fmla="*/ 170 w 316"/>
                <a:gd name="T23" fmla="*/ 59 h 345"/>
                <a:gd name="T24" fmla="*/ 229 w 316"/>
                <a:gd name="T25" fmla="*/ 118 h 345"/>
                <a:gd name="T26" fmla="*/ 316 w 316"/>
                <a:gd name="T27" fmla="*/ 204 h 345"/>
                <a:gd name="T28" fmla="*/ 230 w 316"/>
                <a:gd name="T29" fmla="*/ 118 h 345"/>
                <a:gd name="T30" fmla="*/ 144 w 316"/>
                <a:gd name="T31" fmla="*/ 204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16" h="345">
                  <a:moveTo>
                    <a:pt x="26" y="200"/>
                  </a:moveTo>
                  <a:cubicBezTo>
                    <a:pt x="26" y="167"/>
                    <a:pt x="52" y="141"/>
                    <a:pt x="85" y="141"/>
                  </a:cubicBezTo>
                  <a:cubicBezTo>
                    <a:pt x="117" y="141"/>
                    <a:pt x="144" y="167"/>
                    <a:pt x="144" y="200"/>
                  </a:cubicBezTo>
                  <a:cubicBezTo>
                    <a:pt x="144" y="233"/>
                    <a:pt x="117" y="259"/>
                    <a:pt x="85" y="259"/>
                  </a:cubicBezTo>
                  <a:cubicBezTo>
                    <a:pt x="52" y="259"/>
                    <a:pt x="26" y="233"/>
                    <a:pt x="26" y="200"/>
                  </a:cubicBezTo>
                  <a:close/>
                  <a:moveTo>
                    <a:pt x="172" y="345"/>
                  </a:moveTo>
                  <a:cubicBezTo>
                    <a:pt x="172" y="298"/>
                    <a:pt x="133" y="259"/>
                    <a:pt x="86" y="259"/>
                  </a:cubicBezTo>
                  <a:cubicBezTo>
                    <a:pt x="38" y="259"/>
                    <a:pt x="0" y="298"/>
                    <a:pt x="0" y="345"/>
                  </a:cubicBezTo>
                  <a:moveTo>
                    <a:pt x="229" y="118"/>
                  </a:moveTo>
                  <a:cubicBezTo>
                    <a:pt x="261" y="118"/>
                    <a:pt x="288" y="92"/>
                    <a:pt x="288" y="59"/>
                  </a:cubicBezTo>
                  <a:cubicBezTo>
                    <a:pt x="288" y="26"/>
                    <a:pt x="261" y="0"/>
                    <a:pt x="229" y="0"/>
                  </a:cubicBezTo>
                  <a:cubicBezTo>
                    <a:pt x="196" y="0"/>
                    <a:pt x="170" y="26"/>
                    <a:pt x="170" y="59"/>
                  </a:cubicBezTo>
                  <a:cubicBezTo>
                    <a:pt x="170" y="92"/>
                    <a:pt x="196" y="118"/>
                    <a:pt x="229" y="118"/>
                  </a:cubicBezTo>
                  <a:close/>
                  <a:moveTo>
                    <a:pt x="316" y="204"/>
                  </a:moveTo>
                  <a:cubicBezTo>
                    <a:pt x="316" y="157"/>
                    <a:pt x="277" y="118"/>
                    <a:pt x="230" y="118"/>
                  </a:cubicBezTo>
                  <a:cubicBezTo>
                    <a:pt x="182" y="118"/>
                    <a:pt x="144" y="157"/>
                    <a:pt x="144" y="204"/>
                  </a:cubicBezTo>
                </a:path>
              </a:pathLst>
            </a:custGeom>
            <a:noFill/>
            <a:ln w="19050" cap="sq">
              <a:solidFill>
                <a:srgbClr val="D83B0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46">
                <a:defRPr/>
              </a:pPr>
              <a:endParaRPr lang="es-PE" kern="0" dirty="0">
                <a:solidFill>
                  <a:srgbClr val="D83B01"/>
                </a:solidFill>
                <a:latin typeface="Segoe UI"/>
              </a:endParaRPr>
            </a:p>
          </p:txBody>
        </p:sp>
      </p:grpSp>
      <p:grpSp>
        <p:nvGrpSpPr>
          <p:cNvPr id="92" name="Group 39">
            <a:extLst>
              <a:ext uri="{FF2B5EF4-FFF2-40B4-BE49-F238E27FC236}">
                <a16:creationId xmlns:a16="http://schemas.microsoft.com/office/drawing/2014/main" id="{7AF373F5-A8DD-3B0E-BE46-E9CF0CEDD883}"/>
              </a:ext>
            </a:extLst>
          </p:cNvPr>
          <p:cNvGrpSpPr/>
          <p:nvPr/>
        </p:nvGrpSpPr>
        <p:grpSpPr>
          <a:xfrm>
            <a:off x="10391026" y="3918405"/>
            <a:ext cx="1595479" cy="1424227"/>
            <a:chOff x="609839" y="3686873"/>
            <a:chExt cx="2137149" cy="2063955"/>
          </a:xfrm>
        </p:grpSpPr>
        <p:sp>
          <p:nvSpPr>
            <p:cNvPr id="93" name="TextBox 40">
              <a:extLst>
                <a:ext uri="{FF2B5EF4-FFF2-40B4-BE49-F238E27FC236}">
                  <a16:creationId xmlns:a16="http://schemas.microsoft.com/office/drawing/2014/main" id="{96BF9C62-A077-E34A-FF38-46B0A90B6D73}"/>
                </a:ext>
              </a:extLst>
            </p:cNvPr>
            <p:cNvSpPr txBox="1"/>
            <p:nvPr/>
          </p:nvSpPr>
          <p:spPr>
            <a:xfrm flipH="1">
              <a:off x="609839" y="4689110"/>
              <a:ext cx="2137149" cy="1061718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 algn="ctr" defTabSz="914446">
                <a:lnSpc>
                  <a:spcPct val="90000"/>
                </a:lnSpc>
                <a:spcAft>
                  <a:spcPts val="600"/>
                </a:spcAft>
                <a:defRPr/>
              </a:pPr>
              <a:r>
                <a:rPr lang="es-PE" sz="1600" kern="0" dirty="0" err="1">
                  <a:solidFill>
                    <a:srgbClr val="0078D4"/>
                  </a:solidFill>
                  <a:latin typeface="Segoe UI"/>
                </a:rPr>
                <a:t>Publishers</a:t>
              </a:r>
              <a:endParaRPr lang="es-PE" sz="1600" kern="0" dirty="0">
                <a:solidFill>
                  <a:srgbClr val="0078D4"/>
                </a:solidFill>
                <a:latin typeface="Segoe UI"/>
              </a:endParaRPr>
            </a:p>
            <a:p>
              <a:pPr algn="ctr" defTabSz="914446">
                <a:lnSpc>
                  <a:spcPct val="90000"/>
                </a:lnSpc>
                <a:spcAft>
                  <a:spcPts val="600"/>
                </a:spcAft>
                <a:defRPr/>
              </a:pPr>
              <a:r>
                <a:rPr lang="es-PE" sz="1001" kern="0" dirty="0">
                  <a:solidFill>
                    <a:srgbClr val="0078D4"/>
                  </a:solidFill>
                  <a:latin typeface="Segoe UI"/>
                </a:rPr>
                <a:t>(</a:t>
              </a:r>
              <a:r>
                <a:rPr lang="es-PE" sz="1001" kern="0" dirty="0" err="1">
                  <a:solidFill>
                    <a:srgbClr val="0078D4"/>
                  </a:solidFill>
                  <a:latin typeface="Segoe UI"/>
                </a:rPr>
                <a:t>provide</a:t>
              </a:r>
              <a:r>
                <a:rPr lang="es-PE" sz="1001" kern="0" dirty="0">
                  <a:solidFill>
                    <a:srgbClr val="0078D4"/>
                  </a:solidFill>
                  <a:latin typeface="Segoe UI"/>
                </a:rPr>
                <a:t> </a:t>
              </a:r>
              <a:r>
                <a:rPr lang="es-PE" sz="1001" kern="0" dirty="0" err="1">
                  <a:solidFill>
                    <a:srgbClr val="0078D4"/>
                  </a:solidFill>
                  <a:latin typeface="Segoe UI"/>
                </a:rPr>
                <a:t>APIs</a:t>
              </a:r>
              <a:r>
                <a:rPr lang="es-PE" sz="1001" kern="0" dirty="0">
                  <a:solidFill>
                    <a:srgbClr val="0078D4"/>
                  </a:solidFill>
                  <a:latin typeface="Segoe UI"/>
                </a:rPr>
                <a:t>)</a:t>
              </a:r>
            </a:p>
          </p:txBody>
        </p:sp>
        <p:sp>
          <p:nvSpPr>
            <p:cNvPr id="94" name="people_7" title="Icon of two people">
              <a:extLst>
                <a:ext uri="{FF2B5EF4-FFF2-40B4-BE49-F238E27FC236}">
                  <a16:creationId xmlns:a16="http://schemas.microsoft.com/office/drawing/2014/main" id="{CDA62DCD-CDA5-C681-CFF7-A295BF6E0FFE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 flipH="1">
              <a:off x="1229002" y="3686873"/>
              <a:ext cx="898828" cy="981250"/>
            </a:xfrm>
            <a:custGeom>
              <a:avLst/>
              <a:gdLst>
                <a:gd name="T0" fmla="*/ 26 w 316"/>
                <a:gd name="T1" fmla="*/ 200 h 345"/>
                <a:gd name="T2" fmla="*/ 85 w 316"/>
                <a:gd name="T3" fmla="*/ 141 h 345"/>
                <a:gd name="T4" fmla="*/ 144 w 316"/>
                <a:gd name="T5" fmla="*/ 200 h 345"/>
                <a:gd name="T6" fmla="*/ 85 w 316"/>
                <a:gd name="T7" fmla="*/ 259 h 345"/>
                <a:gd name="T8" fmla="*/ 26 w 316"/>
                <a:gd name="T9" fmla="*/ 200 h 345"/>
                <a:gd name="T10" fmla="*/ 172 w 316"/>
                <a:gd name="T11" fmla="*/ 345 h 345"/>
                <a:gd name="T12" fmla="*/ 86 w 316"/>
                <a:gd name="T13" fmla="*/ 259 h 345"/>
                <a:gd name="T14" fmla="*/ 0 w 316"/>
                <a:gd name="T15" fmla="*/ 345 h 345"/>
                <a:gd name="T16" fmla="*/ 229 w 316"/>
                <a:gd name="T17" fmla="*/ 118 h 345"/>
                <a:gd name="T18" fmla="*/ 288 w 316"/>
                <a:gd name="T19" fmla="*/ 59 h 345"/>
                <a:gd name="T20" fmla="*/ 229 w 316"/>
                <a:gd name="T21" fmla="*/ 0 h 345"/>
                <a:gd name="T22" fmla="*/ 170 w 316"/>
                <a:gd name="T23" fmla="*/ 59 h 345"/>
                <a:gd name="T24" fmla="*/ 229 w 316"/>
                <a:gd name="T25" fmla="*/ 118 h 345"/>
                <a:gd name="T26" fmla="*/ 316 w 316"/>
                <a:gd name="T27" fmla="*/ 204 h 345"/>
                <a:gd name="T28" fmla="*/ 230 w 316"/>
                <a:gd name="T29" fmla="*/ 118 h 345"/>
                <a:gd name="T30" fmla="*/ 144 w 316"/>
                <a:gd name="T31" fmla="*/ 204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16" h="345">
                  <a:moveTo>
                    <a:pt x="26" y="200"/>
                  </a:moveTo>
                  <a:cubicBezTo>
                    <a:pt x="26" y="167"/>
                    <a:pt x="52" y="141"/>
                    <a:pt x="85" y="141"/>
                  </a:cubicBezTo>
                  <a:cubicBezTo>
                    <a:pt x="117" y="141"/>
                    <a:pt x="144" y="167"/>
                    <a:pt x="144" y="200"/>
                  </a:cubicBezTo>
                  <a:cubicBezTo>
                    <a:pt x="144" y="233"/>
                    <a:pt x="117" y="259"/>
                    <a:pt x="85" y="259"/>
                  </a:cubicBezTo>
                  <a:cubicBezTo>
                    <a:pt x="52" y="259"/>
                    <a:pt x="26" y="233"/>
                    <a:pt x="26" y="200"/>
                  </a:cubicBezTo>
                  <a:close/>
                  <a:moveTo>
                    <a:pt x="172" y="345"/>
                  </a:moveTo>
                  <a:cubicBezTo>
                    <a:pt x="172" y="298"/>
                    <a:pt x="133" y="259"/>
                    <a:pt x="86" y="259"/>
                  </a:cubicBezTo>
                  <a:cubicBezTo>
                    <a:pt x="38" y="259"/>
                    <a:pt x="0" y="298"/>
                    <a:pt x="0" y="345"/>
                  </a:cubicBezTo>
                  <a:moveTo>
                    <a:pt x="229" y="118"/>
                  </a:moveTo>
                  <a:cubicBezTo>
                    <a:pt x="261" y="118"/>
                    <a:pt x="288" y="92"/>
                    <a:pt x="288" y="59"/>
                  </a:cubicBezTo>
                  <a:cubicBezTo>
                    <a:pt x="288" y="26"/>
                    <a:pt x="261" y="0"/>
                    <a:pt x="229" y="0"/>
                  </a:cubicBezTo>
                  <a:cubicBezTo>
                    <a:pt x="196" y="0"/>
                    <a:pt x="170" y="26"/>
                    <a:pt x="170" y="59"/>
                  </a:cubicBezTo>
                  <a:cubicBezTo>
                    <a:pt x="170" y="92"/>
                    <a:pt x="196" y="118"/>
                    <a:pt x="229" y="118"/>
                  </a:cubicBezTo>
                  <a:close/>
                  <a:moveTo>
                    <a:pt x="316" y="204"/>
                  </a:moveTo>
                  <a:cubicBezTo>
                    <a:pt x="316" y="157"/>
                    <a:pt x="277" y="118"/>
                    <a:pt x="230" y="118"/>
                  </a:cubicBezTo>
                  <a:cubicBezTo>
                    <a:pt x="182" y="118"/>
                    <a:pt x="144" y="157"/>
                    <a:pt x="144" y="204"/>
                  </a:cubicBezTo>
                </a:path>
              </a:pathLst>
            </a:custGeom>
            <a:noFill/>
            <a:ln w="19050" cap="sq">
              <a:solidFill>
                <a:srgbClr val="0078D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46">
                <a:defRPr/>
              </a:pPr>
              <a:endParaRPr lang="es-PE" kern="0" dirty="0">
                <a:solidFill>
                  <a:srgbClr val="D83B01"/>
                </a:solidFill>
                <a:latin typeface="Segoe UI"/>
              </a:endParaRPr>
            </a:p>
          </p:txBody>
        </p:sp>
      </p:grpSp>
      <p:sp>
        <p:nvSpPr>
          <p:cNvPr id="95" name="Down Arrow 69">
            <a:extLst>
              <a:ext uri="{FF2B5EF4-FFF2-40B4-BE49-F238E27FC236}">
                <a16:creationId xmlns:a16="http://schemas.microsoft.com/office/drawing/2014/main" id="{6A86BC27-2188-589A-375A-327DFC5B31FF}"/>
              </a:ext>
            </a:extLst>
          </p:cNvPr>
          <p:cNvSpPr/>
          <p:nvPr/>
        </p:nvSpPr>
        <p:spPr bwMode="auto">
          <a:xfrm rot="5400000">
            <a:off x="10095791" y="4195355"/>
            <a:ext cx="346056" cy="243544"/>
          </a:xfrm>
          <a:prstGeom prst="downArrow">
            <a:avLst/>
          </a:prstGeom>
          <a:solidFill>
            <a:srgbClr val="4885ED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51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s-PE" sz="1600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6" name="Down Arrow 70">
            <a:extLst>
              <a:ext uri="{FF2B5EF4-FFF2-40B4-BE49-F238E27FC236}">
                <a16:creationId xmlns:a16="http://schemas.microsoft.com/office/drawing/2014/main" id="{D34B60BD-DDA6-D268-9C52-811838FDA2A8}"/>
              </a:ext>
            </a:extLst>
          </p:cNvPr>
          <p:cNvSpPr/>
          <p:nvPr/>
        </p:nvSpPr>
        <p:spPr bwMode="auto">
          <a:xfrm rot="16200000">
            <a:off x="1613510" y="4198549"/>
            <a:ext cx="346056" cy="243544"/>
          </a:xfrm>
          <a:prstGeom prst="downArrow">
            <a:avLst/>
          </a:prstGeom>
          <a:solidFill>
            <a:srgbClr val="DB4733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51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s-PE" sz="1600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7" name="Down Arrow 71">
            <a:extLst>
              <a:ext uri="{FF2B5EF4-FFF2-40B4-BE49-F238E27FC236}">
                <a16:creationId xmlns:a16="http://schemas.microsoft.com/office/drawing/2014/main" id="{C24E1A6A-DCB1-663B-FFFD-8F10A52873A1}"/>
              </a:ext>
            </a:extLst>
          </p:cNvPr>
          <p:cNvSpPr/>
          <p:nvPr/>
        </p:nvSpPr>
        <p:spPr bwMode="auto">
          <a:xfrm>
            <a:off x="5937059" y="2752198"/>
            <a:ext cx="346056" cy="243544"/>
          </a:xfrm>
          <a:prstGeom prst="downArrow">
            <a:avLst/>
          </a:prstGeom>
          <a:solidFill>
            <a:srgbClr val="3CBA54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51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s-PE" sz="2400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8" name="Down Arrow 72">
            <a:extLst>
              <a:ext uri="{FF2B5EF4-FFF2-40B4-BE49-F238E27FC236}">
                <a16:creationId xmlns:a16="http://schemas.microsoft.com/office/drawing/2014/main" id="{345A0E3E-4030-EE46-6ABA-C547B4E14C71}"/>
              </a:ext>
            </a:extLst>
          </p:cNvPr>
          <p:cNvSpPr/>
          <p:nvPr/>
        </p:nvSpPr>
        <p:spPr bwMode="auto">
          <a:xfrm>
            <a:off x="5935387" y="5650557"/>
            <a:ext cx="346056" cy="243544"/>
          </a:xfrm>
          <a:prstGeom prst="downArrow">
            <a:avLst/>
          </a:prstGeom>
          <a:solidFill>
            <a:srgbClr val="3CBA54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51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s-PE" sz="2400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99" name="Group 73">
            <a:extLst>
              <a:ext uri="{FF2B5EF4-FFF2-40B4-BE49-F238E27FC236}">
                <a16:creationId xmlns:a16="http://schemas.microsoft.com/office/drawing/2014/main" id="{DFBFF0A9-CEBA-AA87-8D55-9083282120C3}"/>
              </a:ext>
            </a:extLst>
          </p:cNvPr>
          <p:cNvGrpSpPr/>
          <p:nvPr/>
        </p:nvGrpSpPr>
        <p:grpSpPr>
          <a:xfrm>
            <a:off x="2719385" y="3047517"/>
            <a:ext cx="6945119" cy="2301614"/>
            <a:chOff x="2063610" y="2618670"/>
            <a:chExt cx="8400239" cy="2783840"/>
          </a:xfrm>
        </p:grpSpPr>
        <p:grpSp>
          <p:nvGrpSpPr>
            <p:cNvPr id="100" name="Group 74">
              <a:extLst>
                <a:ext uri="{FF2B5EF4-FFF2-40B4-BE49-F238E27FC236}">
                  <a16:creationId xmlns:a16="http://schemas.microsoft.com/office/drawing/2014/main" id="{7DBDCE51-F6AF-B07D-6D86-47159B016E96}"/>
                </a:ext>
              </a:extLst>
            </p:cNvPr>
            <p:cNvGrpSpPr/>
            <p:nvPr/>
          </p:nvGrpSpPr>
          <p:grpSpPr>
            <a:xfrm>
              <a:off x="2063610" y="2618670"/>
              <a:ext cx="8400239" cy="2783840"/>
              <a:chOff x="1886186" y="2734280"/>
              <a:chExt cx="8400239" cy="2783840"/>
            </a:xfrm>
          </p:grpSpPr>
          <p:sp>
            <p:nvSpPr>
              <p:cNvPr id="110" name="Rectangle 84">
                <a:extLst>
                  <a:ext uri="{FF2B5EF4-FFF2-40B4-BE49-F238E27FC236}">
                    <a16:creationId xmlns:a16="http://schemas.microsoft.com/office/drawing/2014/main" id="{6928DAB4-FDE3-D639-6E20-3A9078020FA6}"/>
                  </a:ext>
                </a:extLst>
              </p:cNvPr>
              <p:cNvSpPr/>
              <p:nvPr/>
            </p:nvSpPr>
            <p:spPr bwMode="auto">
              <a:xfrm>
                <a:off x="1886186" y="2908092"/>
                <a:ext cx="8226805" cy="2610028"/>
              </a:xfrm>
              <a:prstGeom prst="rect">
                <a:avLst/>
              </a:prstGeom>
              <a:solidFill>
                <a:srgbClr val="FFFFFF">
                  <a:lumMod val="95000"/>
                </a:srgbClr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519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s-PE" sz="2400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11" name="Picture 85">
                <a:extLst>
                  <a:ext uri="{FF2B5EF4-FFF2-40B4-BE49-F238E27FC236}">
                    <a16:creationId xmlns:a16="http://schemas.microsoft.com/office/drawing/2014/main" id="{498C42B0-0017-9041-FA3A-FFC3C87FB8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03910" y="2734280"/>
                <a:ext cx="582515" cy="582515"/>
              </a:xfrm>
              <a:prstGeom prst="rect">
                <a:avLst/>
              </a:prstGeom>
            </p:spPr>
          </p:pic>
        </p:grpSp>
        <p:sp>
          <p:nvSpPr>
            <p:cNvPr id="101" name="Rectangle 75">
              <a:extLst>
                <a:ext uri="{FF2B5EF4-FFF2-40B4-BE49-F238E27FC236}">
                  <a16:creationId xmlns:a16="http://schemas.microsoft.com/office/drawing/2014/main" id="{05A1F596-1822-4977-FF35-98A5EBDBED5D}"/>
                </a:ext>
              </a:extLst>
            </p:cNvPr>
            <p:cNvSpPr/>
            <p:nvPr/>
          </p:nvSpPr>
          <p:spPr bwMode="auto">
            <a:xfrm>
              <a:off x="2312848" y="3038086"/>
              <a:ext cx="2479040" cy="2092960"/>
            </a:xfrm>
            <a:prstGeom prst="rect">
              <a:avLst/>
            </a:prstGeom>
            <a:solidFill>
              <a:srgbClr val="D83B01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519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s-PE" sz="16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2" name="Rectangle 76">
              <a:extLst>
                <a:ext uri="{FF2B5EF4-FFF2-40B4-BE49-F238E27FC236}">
                  <a16:creationId xmlns:a16="http://schemas.microsoft.com/office/drawing/2014/main" id="{8CCB5700-3A47-F037-5B70-DB1688421AE4}"/>
                </a:ext>
              </a:extLst>
            </p:cNvPr>
            <p:cNvSpPr/>
            <p:nvPr/>
          </p:nvSpPr>
          <p:spPr bwMode="auto">
            <a:xfrm>
              <a:off x="4944288" y="3038086"/>
              <a:ext cx="2479040" cy="2092960"/>
            </a:xfrm>
            <a:prstGeom prst="rect">
              <a:avLst/>
            </a:prstGeom>
            <a:solidFill>
              <a:srgbClr val="00B050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519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s-PE" sz="16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3" name="Rectangle 77">
              <a:extLst>
                <a:ext uri="{FF2B5EF4-FFF2-40B4-BE49-F238E27FC236}">
                  <a16:creationId xmlns:a16="http://schemas.microsoft.com/office/drawing/2014/main" id="{A7D36EC8-6967-7CD9-5EAF-141AAF7B985F}"/>
                </a:ext>
              </a:extLst>
            </p:cNvPr>
            <p:cNvSpPr/>
            <p:nvPr/>
          </p:nvSpPr>
          <p:spPr bwMode="auto">
            <a:xfrm>
              <a:off x="7575728" y="3038086"/>
              <a:ext cx="2479040" cy="2092960"/>
            </a:xfrm>
            <a:prstGeom prst="rect">
              <a:avLst/>
            </a:prstGeom>
            <a:solidFill>
              <a:srgbClr val="0070C0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519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s-PE" sz="16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4" name="TextBox 78">
              <a:extLst>
                <a:ext uri="{FF2B5EF4-FFF2-40B4-BE49-F238E27FC236}">
                  <a16:creationId xmlns:a16="http://schemas.microsoft.com/office/drawing/2014/main" id="{BDCE544A-D9C4-6F19-05DB-E8F8398F8D2C}"/>
                </a:ext>
              </a:extLst>
            </p:cNvPr>
            <p:cNvSpPr txBox="1"/>
            <p:nvPr/>
          </p:nvSpPr>
          <p:spPr>
            <a:xfrm>
              <a:off x="2590306" y="3270522"/>
              <a:ext cx="1959023" cy="759412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 defTabSz="914446">
                <a:lnSpc>
                  <a:spcPct val="90000"/>
                </a:lnSpc>
                <a:spcAft>
                  <a:spcPts val="600"/>
                </a:spcAft>
                <a:defRPr/>
              </a:pPr>
              <a:r>
                <a:rPr lang="es-PE" sz="2400" kern="0" dirty="0">
                  <a:solidFill>
                    <a:srgbClr val="FFFFFF"/>
                  </a:solidFill>
                  <a:latin typeface="Segoe UI Semilight"/>
                </a:rPr>
                <a:t>Consume</a:t>
              </a:r>
            </a:p>
          </p:txBody>
        </p:sp>
        <p:sp>
          <p:nvSpPr>
            <p:cNvPr id="105" name="TextBox 79">
              <a:extLst>
                <a:ext uri="{FF2B5EF4-FFF2-40B4-BE49-F238E27FC236}">
                  <a16:creationId xmlns:a16="http://schemas.microsoft.com/office/drawing/2014/main" id="{613FCABB-3A77-0D7E-C8A8-166E5AA8C16B}"/>
                </a:ext>
              </a:extLst>
            </p:cNvPr>
            <p:cNvSpPr txBox="1"/>
            <p:nvPr/>
          </p:nvSpPr>
          <p:spPr>
            <a:xfrm>
              <a:off x="8015894" y="3264263"/>
              <a:ext cx="1586695" cy="759412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 defTabSz="914446">
                <a:lnSpc>
                  <a:spcPct val="90000"/>
                </a:lnSpc>
                <a:spcAft>
                  <a:spcPts val="600"/>
                </a:spcAft>
                <a:defRPr/>
              </a:pPr>
              <a:r>
                <a:rPr lang="es-PE" sz="2400" kern="0" dirty="0" err="1">
                  <a:solidFill>
                    <a:srgbClr val="FFFFFF"/>
                  </a:solidFill>
                  <a:latin typeface="Segoe UI Semilight"/>
                </a:rPr>
                <a:t>Publish</a:t>
              </a:r>
              <a:endParaRPr lang="es-PE" sz="2400" kern="0" dirty="0">
                <a:solidFill>
                  <a:srgbClr val="FFFFFF"/>
                </a:solidFill>
                <a:latin typeface="Segoe UI Semilight"/>
              </a:endParaRPr>
            </a:p>
          </p:txBody>
        </p:sp>
        <p:sp>
          <p:nvSpPr>
            <p:cNvPr id="106" name="TextBox 80">
              <a:extLst>
                <a:ext uri="{FF2B5EF4-FFF2-40B4-BE49-F238E27FC236}">
                  <a16:creationId xmlns:a16="http://schemas.microsoft.com/office/drawing/2014/main" id="{429796E7-0F7C-75C0-B31C-217A1468094E}"/>
                </a:ext>
              </a:extLst>
            </p:cNvPr>
            <p:cNvSpPr txBox="1"/>
            <p:nvPr/>
          </p:nvSpPr>
          <p:spPr>
            <a:xfrm>
              <a:off x="5390201" y="3263799"/>
              <a:ext cx="1753504" cy="759412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 defTabSz="914446">
                <a:lnSpc>
                  <a:spcPct val="90000"/>
                </a:lnSpc>
                <a:spcAft>
                  <a:spcPts val="600"/>
                </a:spcAft>
                <a:defRPr/>
              </a:pPr>
              <a:r>
                <a:rPr lang="es-PE" sz="2400" kern="0" dirty="0">
                  <a:solidFill>
                    <a:srgbClr val="FFFFFF"/>
                  </a:solidFill>
                  <a:latin typeface="Segoe UI Semilight"/>
                </a:rPr>
                <a:t>Mediate</a:t>
              </a:r>
            </a:p>
          </p:txBody>
        </p:sp>
        <p:sp>
          <p:nvSpPr>
            <p:cNvPr id="107" name="TextBox 81">
              <a:extLst>
                <a:ext uri="{FF2B5EF4-FFF2-40B4-BE49-F238E27FC236}">
                  <a16:creationId xmlns:a16="http://schemas.microsoft.com/office/drawing/2014/main" id="{ADB49CDE-334B-42C5-B2E6-F511F6CCA9E1}"/>
                </a:ext>
              </a:extLst>
            </p:cNvPr>
            <p:cNvSpPr txBox="1"/>
            <p:nvPr/>
          </p:nvSpPr>
          <p:spPr>
            <a:xfrm flipH="1">
              <a:off x="8053248" y="4129140"/>
              <a:ext cx="1615440" cy="59189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 defTabSz="914446">
                <a:lnSpc>
                  <a:spcPct val="90000"/>
                </a:lnSpc>
                <a:spcAft>
                  <a:spcPts val="600"/>
                </a:spcAft>
                <a:defRPr/>
              </a:pPr>
              <a:r>
                <a:rPr lang="es-PE" sz="1400" kern="0" dirty="0">
                  <a:solidFill>
                    <a:srgbClr val="FFFFFF"/>
                  </a:solidFill>
                  <a:latin typeface="Segoe UI Light"/>
                </a:rPr>
                <a:t>Azure portal</a:t>
              </a:r>
            </a:p>
          </p:txBody>
        </p:sp>
        <p:sp>
          <p:nvSpPr>
            <p:cNvPr id="108" name="TextBox 82">
              <a:extLst>
                <a:ext uri="{FF2B5EF4-FFF2-40B4-BE49-F238E27FC236}">
                  <a16:creationId xmlns:a16="http://schemas.microsoft.com/office/drawing/2014/main" id="{7E373CB1-33AD-B7C8-6DD3-87C3A9F1937F}"/>
                </a:ext>
              </a:extLst>
            </p:cNvPr>
            <p:cNvSpPr txBox="1"/>
            <p:nvPr/>
          </p:nvSpPr>
          <p:spPr>
            <a:xfrm flipH="1">
              <a:off x="5585552" y="4129140"/>
              <a:ext cx="1322046" cy="59189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 defTabSz="914446">
                <a:lnSpc>
                  <a:spcPct val="90000"/>
                </a:lnSpc>
                <a:spcAft>
                  <a:spcPts val="600"/>
                </a:spcAft>
                <a:defRPr/>
              </a:pPr>
              <a:r>
                <a:rPr lang="es-PE" sz="1400" kern="0" dirty="0">
                  <a:solidFill>
                    <a:srgbClr val="FFFFFF"/>
                  </a:solidFill>
                  <a:latin typeface="Segoe UI Light"/>
                </a:rPr>
                <a:t>Gateway</a:t>
              </a:r>
            </a:p>
          </p:txBody>
        </p:sp>
        <p:sp>
          <p:nvSpPr>
            <p:cNvPr id="109" name="TextBox 83">
              <a:extLst>
                <a:ext uri="{FF2B5EF4-FFF2-40B4-BE49-F238E27FC236}">
                  <a16:creationId xmlns:a16="http://schemas.microsoft.com/office/drawing/2014/main" id="{72E387DC-FCB0-6011-36D9-6208FBFC03C4}"/>
                </a:ext>
              </a:extLst>
            </p:cNvPr>
            <p:cNvSpPr txBox="1"/>
            <p:nvPr/>
          </p:nvSpPr>
          <p:spPr>
            <a:xfrm flipH="1">
              <a:off x="2551609" y="4129140"/>
              <a:ext cx="2001519" cy="59189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 defTabSz="914446">
                <a:lnSpc>
                  <a:spcPct val="90000"/>
                </a:lnSpc>
                <a:spcAft>
                  <a:spcPts val="600"/>
                </a:spcAft>
                <a:defRPr/>
              </a:pPr>
              <a:r>
                <a:rPr lang="es-PE" sz="1400" kern="0" dirty="0" err="1">
                  <a:solidFill>
                    <a:srgbClr val="FFFFFF"/>
                  </a:solidFill>
                  <a:latin typeface="Segoe UI Light"/>
                </a:rPr>
                <a:t>Developer</a:t>
              </a:r>
              <a:r>
                <a:rPr lang="es-PE" sz="1400" kern="0" dirty="0">
                  <a:solidFill>
                    <a:srgbClr val="FFFFFF"/>
                  </a:solidFill>
                  <a:latin typeface="Segoe UI Light"/>
                </a:rPr>
                <a:t> portal</a:t>
              </a:r>
            </a:p>
          </p:txBody>
        </p:sp>
      </p:grpSp>
      <p:sp>
        <p:nvSpPr>
          <p:cNvPr id="112" name="TextBox 62">
            <a:extLst>
              <a:ext uri="{FF2B5EF4-FFF2-40B4-BE49-F238E27FC236}">
                <a16:creationId xmlns:a16="http://schemas.microsoft.com/office/drawing/2014/main" id="{C34047C2-2B3E-ECA7-1C74-B4B797A8B778}"/>
              </a:ext>
            </a:extLst>
          </p:cNvPr>
          <p:cNvSpPr txBox="1"/>
          <p:nvPr/>
        </p:nvSpPr>
        <p:spPr>
          <a:xfrm>
            <a:off x="4953570" y="1892584"/>
            <a:ext cx="2178481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446">
              <a:defRPr/>
            </a:pPr>
            <a:r>
              <a:rPr lang="es-PE" sz="1600" dirty="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Experiencias conectadas</a:t>
            </a:r>
          </a:p>
        </p:txBody>
      </p:sp>
      <p:sp>
        <p:nvSpPr>
          <p:cNvPr id="113" name="CuadroTexto 9">
            <a:extLst>
              <a:ext uri="{FF2B5EF4-FFF2-40B4-BE49-F238E27FC236}">
                <a16:creationId xmlns:a16="http://schemas.microsoft.com/office/drawing/2014/main" id="{0F656EEC-6281-2341-E4CD-8E1501904CC8}"/>
              </a:ext>
            </a:extLst>
          </p:cNvPr>
          <p:cNvSpPr txBox="1"/>
          <p:nvPr/>
        </p:nvSpPr>
        <p:spPr>
          <a:xfrm>
            <a:off x="517216" y="1081896"/>
            <a:ext cx="119207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46">
              <a:defRPr/>
            </a:pPr>
            <a:r>
              <a:rPr lang="es-PE" sz="2400" kern="0" dirty="0">
                <a:solidFill>
                  <a:prstClr val="black"/>
                </a:solidFill>
              </a:rPr>
              <a:t>Es una plataforma que nos permite administrar, publicar y supervisar nuestras APIs/Productos expuestos hacia los consumidores de una forma simple, segura y escalable</a:t>
            </a:r>
            <a:r>
              <a:rPr lang="es-MX" sz="2400" kern="0" dirty="0">
                <a:solidFill>
                  <a:prstClr val="black"/>
                </a:solidFill>
              </a:rPr>
              <a:t>.</a:t>
            </a:r>
            <a:endParaRPr lang="es-PE" sz="2400" kern="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92333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32DBF5-B417-D9AC-0776-5A843CEFF8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54961FD5-9145-E1C2-B218-89EECD69EE22}"/>
              </a:ext>
            </a:extLst>
          </p:cNvPr>
          <p:cNvSpPr txBox="1"/>
          <p:nvPr/>
        </p:nvSpPr>
        <p:spPr>
          <a:xfrm>
            <a:off x="310789" y="345741"/>
            <a:ext cx="1101840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400" b="1" dirty="0">
                <a:solidFill>
                  <a:srgbClr val="266DD3"/>
                </a:solidFill>
                <a:latin typeface="Corbel"/>
                <a:cs typeface="Segoe UI"/>
              </a:rPr>
              <a:t>Azure </a:t>
            </a:r>
            <a:r>
              <a:rPr lang="es-ES_tradnl" sz="4400" b="1" dirty="0" err="1">
                <a:solidFill>
                  <a:srgbClr val="266DD3"/>
                </a:solidFill>
                <a:latin typeface="Corbel"/>
                <a:cs typeface="Segoe UI"/>
              </a:rPr>
              <a:t>Integration</a:t>
            </a:r>
            <a:r>
              <a:rPr lang="es-ES_tradnl" sz="4400" b="1" dirty="0">
                <a:solidFill>
                  <a:srgbClr val="266DD3"/>
                </a:solidFill>
                <a:latin typeface="Corbel"/>
                <a:cs typeface="Segoe UI"/>
              </a:rPr>
              <a:t> </a:t>
            </a:r>
            <a:r>
              <a:rPr lang="es-ES_tradnl" sz="4400" b="1" dirty="0" err="1">
                <a:solidFill>
                  <a:srgbClr val="266DD3"/>
                </a:solidFill>
                <a:latin typeface="Corbel"/>
                <a:cs typeface="Segoe UI"/>
              </a:rPr>
              <a:t>Services</a:t>
            </a:r>
            <a:r>
              <a:rPr lang="es-ES_tradnl" sz="4400" b="1" dirty="0">
                <a:solidFill>
                  <a:srgbClr val="266DD3"/>
                </a:solidFill>
                <a:latin typeface="Corbel"/>
                <a:cs typeface="Segoe UI"/>
              </a:rPr>
              <a:t> – Enterprise </a:t>
            </a:r>
            <a:r>
              <a:rPr lang="es-ES_tradnl" sz="4400" b="1" dirty="0" err="1">
                <a:solidFill>
                  <a:srgbClr val="266DD3"/>
                </a:solidFill>
                <a:latin typeface="Corbel"/>
                <a:cs typeface="Segoe UI"/>
              </a:rPr>
              <a:t>iPaaS</a:t>
            </a:r>
            <a:endParaRPr lang="es-ES_tradnl" sz="4400" noProof="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0EA1956-52BE-0472-03D2-94B3E051F1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02"/>
          <a:stretch/>
        </p:blipFill>
        <p:spPr>
          <a:xfrm>
            <a:off x="1221571" y="1115182"/>
            <a:ext cx="9748858" cy="5562709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079E54B6-D294-57DD-CBA0-F5E812A5627D}"/>
              </a:ext>
            </a:extLst>
          </p:cNvPr>
          <p:cNvSpPr/>
          <p:nvPr/>
        </p:nvSpPr>
        <p:spPr>
          <a:xfrm>
            <a:off x="3616035" y="3186544"/>
            <a:ext cx="1551709" cy="119149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noFill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F4207998-4D2D-286A-DA9A-C05CBB160C6A}"/>
              </a:ext>
            </a:extLst>
          </p:cNvPr>
          <p:cNvSpPr txBox="1"/>
          <p:nvPr/>
        </p:nvSpPr>
        <p:spPr>
          <a:xfrm>
            <a:off x="8160327" y="6123709"/>
            <a:ext cx="2545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Fuente: Microsoft Azure</a:t>
            </a:r>
          </a:p>
        </p:txBody>
      </p:sp>
    </p:spTree>
    <p:extLst>
      <p:ext uri="{BB962C8B-B14F-4D97-AF65-F5344CB8AC3E}">
        <p14:creationId xmlns:p14="http://schemas.microsoft.com/office/powerpoint/2010/main" val="29054372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10E245-0257-0575-919E-AC79CC6480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84E919E0-AFE5-9E73-E040-3F54F681356F}"/>
              </a:ext>
            </a:extLst>
          </p:cNvPr>
          <p:cNvSpPr txBox="1"/>
          <p:nvPr/>
        </p:nvSpPr>
        <p:spPr>
          <a:xfrm>
            <a:off x="310789" y="345741"/>
            <a:ext cx="984122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400" b="1" dirty="0">
                <a:solidFill>
                  <a:srgbClr val="266DD3"/>
                </a:solidFill>
                <a:latin typeface="Corbel"/>
                <a:cs typeface="Segoe UI"/>
              </a:rPr>
              <a:t>Arquitectura de Azure API Management</a:t>
            </a:r>
            <a:endParaRPr lang="es-ES_tradnl" sz="4400" noProof="0" dirty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9C96AF75-62CE-7786-8596-4BDC2B086A8E}"/>
              </a:ext>
            </a:extLst>
          </p:cNvPr>
          <p:cNvSpPr/>
          <p:nvPr/>
        </p:nvSpPr>
        <p:spPr>
          <a:xfrm>
            <a:off x="3616035" y="3186544"/>
            <a:ext cx="1551709" cy="119149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noFill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79D06661-D3A0-8DEB-BD7A-01427030E3A6}"/>
              </a:ext>
            </a:extLst>
          </p:cNvPr>
          <p:cNvSpPr txBox="1"/>
          <p:nvPr/>
        </p:nvSpPr>
        <p:spPr>
          <a:xfrm>
            <a:off x="0" y="6264729"/>
            <a:ext cx="2545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Fuente: Microsoft Azure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88F74F3-5882-A862-8976-561983662D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70"/>
          <a:stretch/>
        </p:blipFill>
        <p:spPr>
          <a:xfrm>
            <a:off x="2052387" y="1160503"/>
            <a:ext cx="8087226" cy="5243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2185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605E33-02A2-7763-FA76-886109B3B1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17745DBE-B903-50ED-BE56-94315ED54905}"/>
              </a:ext>
            </a:extLst>
          </p:cNvPr>
          <p:cNvSpPr txBox="1"/>
          <p:nvPr/>
        </p:nvSpPr>
        <p:spPr>
          <a:xfrm>
            <a:off x="310789" y="345741"/>
            <a:ext cx="864775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400" b="1" dirty="0">
                <a:solidFill>
                  <a:srgbClr val="266DD3"/>
                </a:solidFill>
                <a:latin typeface="Corbel"/>
                <a:cs typeface="Segoe UI"/>
              </a:rPr>
              <a:t>Organizar y clasificar nuestras </a:t>
            </a:r>
            <a:r>
              <a:rPr lang="es-ES_tradnl" sz="4400" b="1" dirty="0" err="1">
                <a:solidFill>
                  <a:srgbClr val="266DD3"/>
                </a:solidFill>
                <a:latin typeface="Corbel"/>
                <a:cs typeface="Segoe UI"/>
              </a:rPr>
              <a:t>APIs</a:t>
            </a:r>
            <a:endParaRPr lang="es-ES_tradnl" sz="4400" noProof="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F21F4AB-05EF-B114-C62D-10427A41E5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307" y="1115182"/>
            <a:ext cx="9163386" cy="5622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3975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9D07E07E-ADBD-8424-0CEB-41599D9D0E2C}"/>
              </a:ext>
            </a:extLst>
          </p:cNvPr>
          <p:cNvSpPr txBox="1"/>
          <p:nvPr/>
        </p:nvSpPr>
        <p:spPr>
          <a:xfrm>
            <a:off x="558800" y="1380460"/>
            <a:ext cx="1079086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6000" dirty="0">
                <a:solidFill>
                  <a:schemeClr val="bg1"/>
                </a:solidFill>
              </a:rPr>
              <a:t>Gobierna tus APIs con Azure API Management y API Center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E18DAFA6-B511-10FA-191E-B2223CC886A8}"/>
              </a:ext>
            </a:extLst>
          </p:cNvPr>
          <p:cNvSpPr txBox="1"/>
          <p:nvPr/>
        </p:nvSpPr>
        <p:spPr>
          <a:xfrm>
            <a:off x="558800" y="3867329"/>
            <a:ext cx="541302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6000" dirty="0">
                <a:solidFill>
                  <a:schemeClr val="bg1"/>
                </a:solidFill>
              </a:rPr>
              <a:t>Fidel Villanueva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88198D1D-698A-9FDE-C231-C8E64C83C4A3}"/>
              </a:ext>
            </a:extLst>
          </p:cNvPr>
          <p:cNvSpPr txBox="1"/>
          <p:nvPr/>
        </p:nvSpPr>
        <p:spPr>
          <a:xfrm>
            <a:off x="8389696" y="4898957"/>
            <a:ext cx="34343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3200" dirty="0">
                <a:solidFill>
                  <a:schemeClr val="bg1"/>
                </a:solidFill>
              </a:rPr>
              <a:t>fvillanuevape.com</a:t>
            </a:r>
          </a:p>
        </p:txBody>
      </p:sp>
    </p:spTree>
    <p:extLst>
      <p:ext uri="{BB962C8B-B14F-4D97-AF65-F5344CB8AC3E}">
        <p14:creationId xmlns:p14="http://schemas.microsoft.com/office/powerpoint/2010/main" val="22570260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82F000-0A73-1435-9F25-9897A3A3F4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B0AF111D-13C6-4A77-651D-FB58D8372617}"/>
              </a:ext>
            </a:extLst>
          </p:cNvPr>
          <p:cNvSpPr txBox="1"/>
          <p:nvPr/>
        </p:nvSpPr>
        <p:spPr>
          <a:xfrm>
            <a:off x="310789" y="345741"/>
            <a:ext cx="580133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400" b="1" dirty="0">
                <a:solidFill>
                  <a:srgbClr val="266DD3"/>
                </a:solidFill>
                <a:latin typeface="Corbel"/>
                <a:cs typeface="Segoe UI"/>
              </a:rPr>
              <a:t>Seguridad y Protección</a:t>
            </a:r>
            <a:endParaRPr lang="es-ES_tradnl" sz="4400" noProof="0" dirty="0"/>
          </a:p>
        </p:txBody>
      </p:sp>
      <p:sp>
        <p:nvSpPr>
          <p:cNvPr id="43" name="TextBox 40">
            <a:extLst>
              <a:ext uri="{FF2B5EF4-FFF2-40B4-BE49-F238E27FC236}">
                <a16:creationId xmlns:a16="http://schemas.microsoft.com/office/drawing/2014/main" id="{EEF57770-0A1C-A255-995A-31B3A9DE1B99}"/>
              </a:ext>
            </a:extLst>
          </p:cNvPr>
          <p:cNvSpPr txBox="1"/>
          <p:nvPr/>
        </p:nvSpPr>
        <p:spPr>
          <a:xfrm flipH="1">
            <a:off x="423011" y="1447176"/>
            <a:ext cx="3552878" cy="1337226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</a:rPr>
              <a:t>Integrar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</a:rPr>
              <a:t> con</a:t>
            </a:r>
            <a:r>
              <a:rPr kumimoji="0" lang="en-US" sz="1600" b="1" i="0" u="none" strike="noStrike" kern="0" cap="none" spc="0" normalizeH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</a:rPr>
              <a:t> </a:t>
            </a:r>
            <a:r>
              <a:rPr kumimoji="0" lang="en-US" sz="1600" b="1" i="0" u="none" strike="noStrike" kern="0" cap="none" spc="0" normalizeH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</a:rPr>
              <a:t>tu</a:t>
            </a:r>
            <a:r>
              <a:rPr kumimoji="0" lang="en-US" sz="1600" b="1" i="0" u="none" strike="noStrike" kern="0" cap="none" spc="0" normalizeH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</a:rPr>
              <a:t> IdP para la </a:t>
            </a:r>
            <a:r>
              <a:rPr kumimoji="0" lang="en-US" sz="1600" b="1" i="0" u="none" strike="noStrike" kern="0" cap="none" spc="0" normalizeH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</a:rPr>
              <a:t>validació</a:t>
            </a:r>
            <a:r>
              <a:rPr lang="en-US" sz="1600" b="1" kern="0" dirty="0">
                <a:solidFill>
                  <a:srgbClr val="002060"/>
                </a:solidFill>
              </a:rPr>
              <a:t>n de Access Tokens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</a:endParaRPr>
          </a:p>
          <a:p>
            <a:pPr marL="171450" marR="0" lvl="0" indent="-17145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</a:rPr>
              <a:t>Azure AD</a:t>
            </a:r>
          </a:p>
          <a:p>
            <a:pPr marL="171450" marR="0" lvl="0" indent="-17145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</a:rPr>
              <a:t>Azure AD B2C</a:t>
            </a:r>
          </a:p>
        </p:txBody>
      </p:sp>
      <p:pic>
        <p:nvPicPr>
          <p:cNvPr id="52" name="Picture 50">
            <a:extLst>
              <a:ext uri="{FF2B5EF4-FFF2-40B4-BE49-F238E27FC236}">
                <a16:creationId xmlns:a16="http://schemas.microsoft.com/office/drawing/2014/main" id="{86E20FE6-0AA9-2FF7-3C38-362305A533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0269" y="4500805"/>
            <a:ext cx="607919" cy="607919"/>
          </a:xfrm>
          <a:prstGeom prst="rect">
            <a:avLst/>
          </a:prstGeom>
        </p:spPr>
      </p:pic>
      <p:pic>
        <p:nvPicPr>
          <p:cNvPr id="53" name="Picture 51">
            <a:extLst>
              <a:ext uri="{FF2B5EF4-FFF2-40B4-BE49-F238E27FC236}">
                <a16:creationId xmlns:a16="http://schemas.microsoft.com/office/drawing/2014/main" id="{753FA79F-3160-E6E0-B821-0184E81427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6310" y="3622388"/>
            <a:ext cx="607919" cy="607919"/>
          </a:xfrm>
          <a:prstGeom prst="rect">
            <a:avLst/>
          </a:prstGeom>
        </p:spPr>
      </p:pic>
      <p:pic>
        <p:nvPicPr>
          <p:cNvPr id="54" name="Picture 52">
            <a:extLst>
              <a:ext uri="{FF2B5EF4-FFF2-40B4-BE49-F238E27FC236}">
                <a16:creationId xmlns:a16="http://schemas.microsoft.com/office/drawing/2014/main" id="{5F2D913C-963B-B785-51C8-4FA00D9F5A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4232" y="4537789"/>
            <a:ext cx="810286" cy="733928"/>
          </a:xfrm>
          <a:prstGeom prst="rect">
            <a:avLst/>
          </a:prstGeom>
        </p:spPr>
      </p:pic>
      <p:pic>
        <p:nvPicPr>
          <p:cNvPr id="55" name="Picture 53">
            <a:extLst>
              <a:ext uri="{FF2B5EF4-FFF2-40B4-BE49-F238E27FC236}">
                <a16:creationId xmlns:a16="http://schemas.microsoft.com/office/drawing/2014/main" id="{AD57F16D-2E80-9CAB-8E55-3D478342EA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4232" y="2830494"/>
            <a:ext cx="607919" cy="607919"/>
          </a:xfrm>
          <a:prstGeom prst="rect">
            <a:avLst/>
          </a:prstGeom>
        </p:spPr>
      </p:pic>
      <p:pic>
        <p:nvPicPr>
          <p:cNvPr id="56" name="Picture 54">
            <a:extLst>
              <a:ext uri="{FF2B5EF4-FFF2-40B4-BE49-F238E27FC236}">
                <a16:creationId xmlns:a16="http://schemas.microsoft.com/office/drawing/2014/main" id="{162189BD-5B68-B0A5-A0DC-59B6EA6976E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4084" y="2825438"/>
            <a:ext cx="780288" cy="780288"/>
          </a:xfrm>
          <a:prstGeom prst="rect">
            <a:avLst/>
          </a:prstGeom>
        </p:spPr>
      </p:pic>
      <p:pic>
        <p:nvPicPr>
          <p:cNvPr id="57" name="Picture 55">
            <a:extLst>
              <a:ext uri="{FF2B5EF4-FFF2-40B4-BE49-F238E27FC236}">
                <a16:creationId xmlns:a16="http://schemas.microsoft.com/office/drawing/2014/main" id="{61FACB65-BC22-F291-270F-299AB5FF024A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rgbClr val="D2D2D2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4700"/>
                    </a14:imgEffect>
                    <a14:imgEffect>
                      <a14:saturation sat="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9194" y="3246531"/>
            <a:ext cx="1470573" cy="1470573"/>
          </a:xfrm>
          <a:prstGeom prst="rect">
            <a:avLst/>
          </a:prstGeom>
        </p:spPr>
      </p:pic>
      <p:sp>
        <p:nvSpPr>
          <p:cNvPr id="58" name="Down Arrow 56">
            <a:extLst>
              <a:ext uri="{FF2B5EF4-FFF2-40B4-BE49-F238E27FC236}">
                <a16:creationId xmlns:a16="http://schemas.microsoft.com/office/drawing/2014/main" id="{1B50C109-F148-3FA6-15FA-1DE2F73E9C36}"/>
              </a:ext>
            </a:extLst>
          </p:cNvPr>
          <p:cNvSpPr/>
          <p:nvPr/>
        </p:nvSpPr>
        <p:spPr bwMode="auto">
          <a:xfrm rot="16200000">
            <a:off x="7283049" y="3760919"/>
            <a:ext cx="346056" cy="243544"/>
          </a:xfrm>
          <a:prstGeom prst="downArrow">
            <a:avLst/>
          </a:prstGeom>
          <a:solidFill>
            <a:srgbClr val="107C10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3" name="Rectangle 61">
            <a:extLst>
              <a:ext uri="{FF2B5EF4-FFF2-40B4-BE49-F238E27FC236}">
                <a16:creationId xmlns:a16="http://schemas.microsoft.com/office/drawing/2014/main" id="{0D35BDEC-322C-FA45-CF50-9F3D96C1746C}"/>
              </a:ext>
            </a:extLst>
          </p:cNvPr>
          <p:cNvSpPr/>
          <p:nvPr/>
        </p:nvSpPr>
        <p:spPr bwMode="auto">
          <a:xfrm rot="5400000">
            <a:off x="3095086" y="2695734"/>
            <a:ext cx="5207622" cy="2732048"/>
          </a:xfrm>
          <a:prstGeom prst="rect">
            <a:avLst/>
          </a:prstGeom>
          <a:solidFill>
            <a:srgbClr val="FFFFFF">
              <a:lumMod val="95000"/>
            </a:srgbClr>
          </a:solidFill>
          <a:ln w="9525" cap="flat" cmpd="sng" algn="ctr">
            <a:solidFill>
              <a:srgbClr val="FFFFFF">
                <a:lumMod val="95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4" name="Rectangle 62">
            <a:extLst>
              <a:ext uri="{FF2B5EF4-FFF2-40B4-BE49-F238E27FC236}">
                <a16:creationId xmlns:a16="http://schemas.microsoft.com/office/drawing/2014/main" id="{FDBC83E7-CE87-CC82-E55C-EFA2DDEE6BFE}"/>
              </a:ext>
            </a:extLst>
          </p:cNvPr>
          <p:cNvSpPr/>
          <p:nvPr/>
        </p:nvSpPr>
        <p:spPr bwMode="auto">
          <a:xfrm rot="5400000">
            <a:off x="4943734" y="1367235"/>
            <a:ext cx="1506873" cy="2189821"/>
          </a:xfrm>
          <a:prstGeom prst="rect">
            <a:avLst/>
          </a:prstGeom>
          <a:solidFill>
            <a:srgbClr val="D73B01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5" name="Rectangle 63">
            <a:extLst>
              <a:ext uri="{FF2B5EF4-FFF2-40B4-BE49-F238E27FC236}">
                <a16:creationId xmlns:a16="http://schemas.microsoft.com/office/drawing/2014/main" id="{A14D04CB-100E-6787-1129-804147C64CF2}"/>
              </a:ext>
            </a:extLst>
          </p:cNvPr>
          <p:cNvSpPr/>
          <p:nvPr/>
        </p:nvSpPr>
        <p:spPr bwMode="auto">
          <a:xfrm rot="5400000">
            <a:off x="4943734" y="2966744"/>
            <a:ext cx="1506873" cy="2189821"/>
          </a:xfrm>
          <a:prstGeom prst="rect">
            <a:avLst/>
          </a:prstGeom>
          <a:solidFill>
            <a:srgbClr val="107C10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6" name="Rectangle 64">
            <a:extLst>
              <a:ext uri="{FF2B5EF4-FFF2-40B4-BE49-F238E27FC236}">
                <a16:creationId xmlns:a16="http://schemas.microsoft.com/office/drawing/2014/main" id="{2EE311F2-DE01-2A6A-07D5-3541E7DFAC27}"/>
              </a:ext>
            </a:extLst>
          </p:cNvPr>
          <p:cNvSpPr/>
          <p:nvPr/>
        </p:nvSpPr>
        <p:spPr bwMode="auto">
          <a:xfrm rot="5400000">
            <a:off x="4943735" y="4566252"/>
            <a:ext cx="1506873" cy="2189821"/>
          </a:xfrm>
          <a:prstGeom prst="rect">
            <a:avLst/>
          </a:prstGeom>
          <a:solidFill>
            <a:srgbClr val="0078D4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7" name="TextBox 65">
            <a:extLst>
              <a:ext uri="{FF2B5EF4-FFF2-40B4-BE49-F238E27FC236}">
                <a16:creationId xmlns:a16="http://schemas.microsoft.com/office/drawing/2014/main" id="{6A87DAE2-1035-8E22-CED3-61DB8509C33C}"/>
              </a:ext>
            </a:extLst>
          </p:cNvPr>
          <p:cNvSpPr txBox="1"/>
          <p:nvPr/>
        </p:nvSpPr>
        <p:spPr>
          <a:xfrm>
            <a:off x="4602259" y="1859479"/>
            <a:ext cx="2189822" cy="5447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Developer portal</a:t>
            </a:r>
          </a:p>
        </p:txBody>
      </p:sp>
      <p:sp>
        <p:nvSpPr>
          <p:cNvPr id="68" name="TextBox 66">
            <a:extLst>
              <a:ext uri="{FF2B5EF4-FFF2-40B4-BE49-F238E27FC236}">
                <a16:creationId xmlns:a16="http://schemas.microsoft.com/office/drawing/2014/main" id="{AF3080AE-E152-28B8-5050-8979DB8B096E}"/>
              </a:ext>
            </a:extLst>
          </p:cNvPr>
          <p:cNvSpPr txBox="1"/>
          <p:nvPr/>
        </p:nvSpPr>
        <p:spPr>
          <a:xfrm>
            <a:off x="4602260" y="4988278"/>
            <a:ext cx="2189821" cy="5447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Azure portal</a:t>
            </a:r>
          </a:p>
        </p:txBody>
      </p:sp>
      <p:sp>
        <p:nvSpPr>
          <p:cNvPr id="69" name="TextBox 67">
            <a:extLst>
              <a:ext uri="{FF2B5EF4-FFF2-40B4-BE49-F238E27FC236}">
                <a16:creationId xmlns:a16="http://schemas.microsoft.com/office/drawing/2014/main" id="{A649FA00-AA9D-F0CA-FE54-1F37E31556E9}"/>
              </a:ext>
            </a:extLst>
          </p:cNvPr>
          <p:cNvSpPr txBox="1"/>
          <p:nvPr/>
        </p:nvSpPr>
        <p:spPr>
          <a:xfrm>
            <a:off x="4602260" y="3420295"/>
            <a:ext cx="2189822" cy="5447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Gateway</a:t>
            </a:r>
          </a:p>
        </p:txBody>
      </p:sp>
      <p:sp>
        <p:nvSpPr>
          <p:cNvPr id="70" name="TextBox 68">
            <a:extLst>
              <a:ext uri="{FF2B5EF4-FFF2-40B4-BE49-F238E27FC236}">
                <a16:creationId xmlns:a16="http://schemas.microsoft.com/office/drawing/2014/main" id="{140B1A6E-92C8-BA6A-BD5E-A5FB9EBAAB61}"/>
              </a:ext>
            </a:extLst>
          </p:cNvPr>
          <p:cNvSpPr txBox="1"/>
          <p:nvPr/>
        </p:nvSpPr>
        <p:spPr>
          <a:xfrm flipH="1">
            <a:off x="4602256" y="5678996"/>
            <a:ext cx="2189822" cy="4893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1400" i="1">
                <a:solidFill>
                  <a:srgbClr val="FFFFFF"/>
                </a:solidFill>
                <a:latin typeface="Segoe UI Light"/>
              </a:rPr>
              <a:t>Publish</a:t>
            </a:r>
          </a:p>
        </p:txBody>
      </p:sp>
      <p:sp>
        <p:nvSpPr>
          <p:cNvPr id="71" name="TextBox 69">
            <a:extLst>
              <a:ext uri="{FF2B5EF4-FFF2-40B4-BE49-F238E27FC236}">
                <a16:creationId xmlns:a16="http://schemas.microsoft.com/office/drawing/2014/main" id="{72055BF2-E478-4B41-7F51-CD3737C4D372}"/>
              </a:ext>
            </a:extLst>
          </p:cNvPr>
          <p:cNvSpPr txBox="1"/>
          <p:nvPr/>
        </p:nvSpPr>
        <p:spPr>
          <a:xfrm flipH="1">
            <a:off x="4608838" y="4135737"/>
            <a:ext cx="2183241" cy="4893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1400" i="1">
                <a:solidFill>
                  <a:srgbClr val="FFFFFF"/>
                </a:solidFill>
                <a:latin typeface="Segoe UI Light"/>
              </a:rPr>
              <a:t>Mediate</a:t>
            </a:r>
          </a:p>
        </p:txBody>
      </p:sp>
      <p:sp>
        <p:nvSpPr>
          <p:cNvPr id="72" name="TextBox 70">
            <a:extLst>
              <a:ext uri="{FF2B5EF4-FFF2-40B4-BE49-F238E27FC236}">
                <a16:creationId xmlns:a16="http://schemas.microsoft.com/office/drawing/2014/main" id="{FFD787BE-E423-4166-1B47-C3DEB3AF5009}"/>
              </a:ext>
            </a:extLst>
          </p:cNvPr>
          <p:cNvSpPr txBox="1"/>
          <p:nvPr/>
        </p:nvSpPr>
        <p:spPr>
          <a:xfrm flipH="1">
            <a:off x="4602257" y="2563091"/>
            <a:ext cx="2189823" cy="4893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1400" i="1">
                <a:solidFill>
                  <a:srgbClr val="FFFFFF"/>
                </a:solidFill>
                <a:latin typeface="Segoe UI Light"/>
              </a:rPr>
              <a:t>Consume</a:t>
            </a:r>
          </a:p>
        </p:txBody>
      </p:sp>
      <p:pic>
        <p:nvPicPr>
          <p:cNvPr id="73" name="Picture 71">
            <a:extLst>
              <a:ext uri="{FF2B5EF4-FFF2-40B4-BE49-F238E27FC236}">
                <a16:creationId xmlns:a16="http://schemas.microsoft.com/office/drawing/2014/main" id="{FF300375-D263-BC66-F596-3DDDB29F590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4582" y="1024366"/>
            <a:ext cx="645124" cy="645124"/>
          </a:xfrm>
          <a:prstGeom prst="rect">
            <a:avLst/>
          </a:prstGeom>
        </p:spPr>
      </p:pic>
      <p:sp>
        <p:nvSpPr>
          <p:cNvPr id="80" name="TextBox 40">
            <a:extLst>
              <a:ext uri="{FF2B5EF4-FFF2-40B4-BE49-F238E27FC236}">
                <a16:creationId xmlns:a16="http://schemas.microsoft.com/office/drawing/2014/main" id="{5FA56DE5-057B-D68A-9DE5-FC76DE0B363C}"/>
              </a:ext>
            </a:extLst>
          </p:cNvPr>
          <p:cNvSpPr txBox="1"/>
          <p:nvPr/>
        </p:nvSpPr>
        <p:spPr>
          <a:xfrm flipH="1">
            <a:off x="423011" y="3362008"/>
            <a:ext cx="3552878" cy="2531334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</a:rPr>
              <a:t>Uso de Azure API Management Policies</a:t>
            </a:r>
          </a:p>
          <a:p>
            <a:pPr marL="171450" marR="0" lvl="0" indent="-17145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600" kern="0" dirty="0">
                <a:solidFill>
                  <a:srgbClr val="002060"/>
                </a:solidFill>
              </a:rPr>
              <a:t>Mas de 50 Policies out of the box</a:t>
            </a:r>
            <a:endParaRPr kumimoji="0" lang="en-US" sz="1600" i="0" u="none" strike="noStrike" kern="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</a:endParaRPr>
          </a:p>
          <a:p>
            <a:pPr marL="171450" marR="0" lvl="0" indent="-17145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</a:rPr>
              <a:t>Rate Limit</a:t>
            </a:r>
          </a:p>
          <a:p>
            <a:pPr marL="171450" marR="0" lvl="0" indent="-17145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</a:rPr>
              <a:t>IP Filter</a:t>
            </a:r>
          </a:p>
          <a:p>
            <a:pPr marL="171450" marR="0" lvl="0" indent="-17145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</a:rPr>
              <a:t>COR</a:t>
            </a:r>
            <a:r>
              <a:rPr lang="en-US" sz="1600" kern="0" dirty="0">
                <a:solidFill>
                  <a:srgbClr val="002060"/>
                </a:solidFill>
              </a:rPr>
              <a:t>S</a:t>
            </a:r>
          </a:p>
          <a:p>
            <a:pPr marL="171450" marR="0" lvl="0" indent="-17145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600" kern="0" dirty="0" err="1">
                <a:solidFill>
                  <a:srgbClr val="002060"/>
                </a:solidFill>
              </a:rPr>
              <a:t>mTLS</a:t>
            </a:r>
            <a:endParaRPr lang="en-US" sz="1600" kern="0" dirty="0">
              <a:solidFill>
                <a:srgbClr val="002060"/>
              </a:solidFill>
            </a:endParaRPr>
          </a:p>
          <a:p>
            <a:pPr marL="171450" marR="0" lvl="0" indent="-17145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</a:endParaRPr>
          </a:p>
        </p:txBody>
      </p:sp>
      <p:sp>
        <p:nvSpPr>
          <p:cNvPr id="81" name="TextBox 40">
            <a:extLst>
              <a:ext uri="{FF2B5EF4-FFF2-40B4-BE49-F238E27FC236}">
                <a16:creationId xmlns:a16="http://schemas.microsoft.com/office/drawing/2014/main" id="{28B8B1F0-FCE6-96C3-38EA-3C93A5B1322F}"/>
              </a:ext>
            </a:extLst>
          </p:cNvPr>
          <p:cNvSpPr txBox="1"/>
          <p:nvPr/>
        </p:nvSpPr>
        <p:spPr>
          <a:xfrm flipH="1">
            <a:off x="7481752" y="1399261"/>
            <a:ext cx="3552878" cy="1414170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</a:rPr>
              <a:t>Hardening del APIM</a:t>
            </a:r>
          </a:p>
          <a:p>
            <a:pPr marL="171450" marR="0" lvl="0" indent="-17145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</a:rPr>
              <a:t>TLS</a:t>
            </a:r>
          </a:p>
          <a:p>
            <a:pPr marL="171450" marR="0" lvl="0" indent="-17145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600" kern="0" dirty="0">
                <a:solidFill>
                  <a:srgbClr val="002060"/>
                </a:solidFill>
              </a:rPr>
              <a:t>Ciphers</a:t>
            </a:r>
            <a:endParaRPr kumimoji="0" lang="en-US" sz="1600" i="0" u="none" strike="noStrike" kern="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</a:endParaRPr>
          </a:p>
          <a:p>
            <a:pPr marL="171450" marR="0" lvl="0" indent="-17145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600" i="0" u="none" strike="noStrike" kern="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</a:endParaRPr>
          </a:p>
        </p:txBody>
      </p:sp>
      <p:sp>
        <p:nvSpPr>
          <p:cNvPr id="82" name="TextBox 40">
            <a:extLst>
              <a:ext uri="{FF2B5EF4-FFF2-40B4-BE49-F238E27FC236}">
                <a16:creationId xmlns:a16="http://schemas.microsoft.com/office/drawing/2014/main" id="{AF65E1B2-501F-559D-3E3A-BFC4D4FF75C8}"/>
              </a:ext>
            </a:extLst>
          </p:cNvPr>
          <p:cNvSpPr txBox="1"/>
          <p:nvPr/>
        </p:nvSpPr>
        <p:spPr>
          <a:xfrm flipH="1">
            <a:off x="7481752" y="5365865"/>
            <a:ext cx="3552878" cy="1414170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wrap="square" lIns="182880" tIns="146304" rIns="182880" bIns="146304" rtlCol="0">
            <a:spAutoFit/>
          </a:bodyPr>
          <a:lstStyle/>
          <a:p>
            <a:pPr marL="171450" marR="0" lvl="0" indent="-17145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600" kern="0" dirty="0">
                <a:solidFill>
                  <a:srgbClr val="002060"/>
                </a:solidFill>
              </a:rPr>
              <a:t>Azure Front Door &amp; WAF</a:t>
            </a:r>
            <a:endParaRPr kumimoji="0" lang="en-US" sz="1600" i="0" u="none" strike="noStrike" kern="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</a:endParaRPr>
          </a:p>
          <a:p>
            <a:pPr marL="171450" marR="0" lvl="0" indent="-17145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600" kern="0" dirty="0">
                <a:solidFill>
                  <a:srgbClr val="002060"/>
                </a:solidFill>
              </a:rPr>
              <a:t>VNET/NSG</a:t>
            </a:r>
          </a:p>
          <a:p>
            <a:pPr marL="171450" marR="0" lvl="0" indent="-17145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600" kern="0" dirty="0">
                <a:solidFill>
                  <a:srgbClr val="002060"/>
                </a:solidFill>
              </a:rPr>
              <a:t>RBAC</a:t>
            </a:r>
          </a:p>
          <a:p>
            <a:pPr marL="171450" marR="0" lvl="0" indent="-17145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1600" kern="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65667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30CD65-29BE-ECCB-C3B1-3944F77829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F1879C3F-19AF-3252-2077-B455EFB8EB19}"/>
              </a:ext>
            </a:extLst>
          </p:cNvPr>
          <p:cNvSpPr txBox="1"/>
          <p:nvPr/>
        </p:nvSpPr>
        <p:spPr>
          <a:xfrm>
            <a:off x="127507" y="4053840"/>
            <a:ext cx="1193698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6000" dirty="0">
                <a:solidFill>
                  <a:schemeClr val="bg1"/>
                </a:solidFill>
              </a:rPr>
              <a:t>Patrones de Azure API Management</a:t>
            </a:r>
          </a:p>
        </p:txBody>
      </p:sp>
    </p:spTree>
    <p:extLst>
      <p:ext uri="{BB962C8B-B14F-4D97-AF65-F5344CB8AC3E}">
        <p14:creationId xmlns:p14="http://schemas.microsoft.com/office/powerpoint/2010/main" val="39286028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6F9A0A-4B56-39E4-88F0-CACF475E8B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8CE163E0-5E6C-070B-3927-01090D7C0502}"/>
              </a:ext>
            </a:extLst>
          </p:cNvPr>
          <p:cNvSpPr txBox="1"/>
          <p:nvPr/>
        </p:nvSpPr>
        <p:spPr>
          <a:xfrm>
            <a:off x="310789" y="345741"/>
            <a:ext cx="523560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400" b="1" noProof="0" dirty="0" err="1">
                <a:solidFill>
                  <a:srgbClr val="266DD3"/>
                </a:solidFill>
                <a:latin typeface="Corbel"/>
                <a:cs typeface="Segoe UI"/>
              </a:rPr>
              <a:t>External</a:t>
            </a:r>
            <a:r>
              <a:rPr lang="es-ES_tradnl" sz="4400" b="1" noProof="0" dirty="0">
                <a:solidFill>
                  <a:srgbClr val="266DD3"/>
                </a:solidFill>
                <a:latin typeface="Corbel"/>
                <a:cs typeface="Segoe UI"/>
              </a:rPr>
              <a:t> VNET </a:t>
            </a:r>
            <a:r>
              <a:rPr lang="es-ES_tradnl" sz="4400" b="1" noProof="0" dirty="0" err="1">
                <a:solidFill>
                  <a:srgbClr val="266DD3"/>
                </a:solidFill>
                <a:latin typeface="Corbel"/>
                <a:cs typeface="Segoe UI"/>
              </a:rPr>
              <a:t>Mode</a:t>
            </a:r>
            <a:endParaRPr lang="es-ES_tradnl" sz="4400" noProof="0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35364CF7-DC4B-51B0-D4DE-961B1B64651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871" t="2955" r="2074" b="2640"/>
          <a:stretch/>
        </p:blipFill>
        <p:spPr>
          <a:xfrm>
            <a:off x="1943547" y="1139200"/>
            <a:ext cx="8304905" cy="5373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2554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A2A7BE-9692-B65E-2A65-6BF5D8CE45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CEA3A628-CFCA-AEEE-8AC4-44CBE70FD363}"/>
              </a:ext>
            </a:extLst>
          </p:cNvPr>
          <p:cNvSpPr txBox="1"/>
          <p:nvPr/>
        </p:nvSpPr>
        <p:spPr>
          <a:xfrm>
            <a:off x="310789" y="345741"/>
            <a:ext cx="508812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400" b="1" dirty="0" err="1">
                <a:solidFill>
                  <a:srgbClr val="266DD3"/>
                </a:solidFill>
                <a:latin typeface="Corbel"/>
                <a:cs typeface="Segoe UI"/>
              </a:rPr>
              <a:t>Internal</a:t>
            </a:r>
            <a:r>
              <a:rPr lang="es-ES_tradnl" sz="4400" b="1" dirty="0">
                <a:solidFill>
                  <a:srgbClr val="266DD3"/>
                </a:solidFill>
                <a:latin typeface="Corbel"/>
                <a:cs typeface="Segoe UI"/>
              </a:rPr>
              <a:t> VNET </a:t>
            </a:r>
            <a:r>
              <a:rPr lang="es-ES_tradnl" sz="4400" b="1" dirty="0" err="1">
                <a:solidFill>
                  <a:srgbClr val="266DD3"/>
                </a:solidFill>
                <a:latin typeface="Corbel"/>
                <a:cs typeface="Segoe UI"/>
              </a:rPr>
              <a:t>Mode</a:t>
            </a:r>
            <a:endParaRPr lang="es-ES_tradnl" sz="4400" noProof="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BD567A0-E62A-1663-0E76-798A00C36DF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858" t="2016" r="1603" b="2545"/>
          <a:stretch/>
        </p:blipFill>
        <p:spPr>
          <a:xfrm>
            <a:off x="1203246" y="1222758"/>
            <a:ext cx="9844857" cy="5476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0748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DD085A-37D0-E814-B514-7742BF5EA4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B2E6A4BD-F6FC-5E9C-9C7F-CBAD25D83746}"/>
              </a:ext>
            </a:extLst>
          </p:cNvPr>
          <p:cNvSpPr txBox="1"/>
          <p:nvPr/>
        </p:nvSpPr>
        <p:spPr>
          <a:xfrm>
            <a:off x="310789" y="345741"/>
            <a:ext cx="508812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400" b="1" dirty="0" err="1">
                <a:solidFill>
                  <a:srgbClr val="266DD3"/>
                </a:solidFill>
                <a:latin typeface="Corbel"/>
                <a:cs typeface="Segoe UI"/>
              </a:rPr>
              <a:t>Internal</a:t>
            </a:r>
            <a:r>
              <a:rPr lang="es-ES_tradnl" sz="4400" b="1" dirty="0">
                <a:solidFill>
                  <a:srgbClr val="266DD3"/>
                </a:solidFill>
                <a:latin typeface="Corbel"/>
                <a:cs typeface="Segoe UI"/>
              </a:rPr>
              <a:t> VNET </a:t>
            </a:r>
            <a:r>
              <a:rPr lang="es-ES_tradnl" sz="4400" b="1" dirty="0" err="1">
                <a:solidFill>
                  <a:srgbClr val="266DD3"/>
                </a:solidFill>
                <a:latin typeface="Corbel"/>
                <a:cs typeface="Segoe UI"/>
              </a:rPr>
              <a:t>Mode</a:t>
            </a:r>
            <a:endParaRPr lang="es-ES_tradnl" sz="4400" noProof="0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A5FE77DC-EAC9-DA91-ADF8-27C245B9B4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739" y="978946"/>
            <a:ext cx="10286521" cy="5787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0893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B8BD55-C07A-8336-4E3F-4226A3F60A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9A69C49B-F371-F5A7-D8B0-B5034E01067F}"/>
              </a:ext>
            </a:extLst>
          </p:cNvPr>
          <p:cNvSpPr txBox="1"/>
          <p:nvPr/>
        </p:nvSpPr>
        <p:spPr>
          <a:xfrm>
            <a:off x="127507" y="4053840"/>
            <a:ext cx="1186722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6000" dirty="0">
                <a:solidFill>
                  <a:schemeClr val="bg1"/>
                </a:solidFill>
              </a:rPr>
              <a:t>Governanza de APIs con API Center</a:t>
            </a:r>
          </a:p>
        </p:txBody>
      </p:sp>
    </p:spTree>
    <p:extLst>
      <p:ext uri="{BB962C8B-B14F-4D97-AF65-F5344CB8AC3E}">
        <p14:creationId xmlns:p14="http://schemas.microsoft.com/office/powerpoint/2010/main" val="27554959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5B784E-DA4B-600B-9B20-0A0F396FFD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2B559CE1-25EB-535C-B247-902889E066C8}"/>
              </a:ext>
            </a:extLst>
          </p:cNvPr>
          <p:cNvSpPr txBox="1"/>
          <p:nvPr/>
        </p:nvSpPr>
        <p:spPr>
          <a:xfrm>
            <a:off x="310789" y="345741"/>
            <a:ext cx="775770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400" b="1" dirty="0">
                <a:solidFill>
                  <a:srgbClr val="266DD3"/>
                </a:solidFill>
                <a:latin typeface="Corbel"/>
                <a:cs typeface="Segoe UI"/>
              </a:rPr>
              <a:t>Gobierno de </a:t>
            </a:r>
            <a:r>
              <a:rPr lang="es-ES_tradnl" sz="4400" b="1" dirty="0" err="1">
                <a:solidFill>
                  <a:srgbClr val="266DD3"/>
                </a:solidFill>
                <a:latin typeface="Corbel"/>
                <a:cs typeface="Segoe UI"/>
              </a:rPr>
              <a:t>APIs</a:t>
            </a:r>
            <a:r>
              <a:rPr lang="es-ES_tradnl" sz="4400" b="1" dirty="0">
                <a:solidFill>
                  <a:srgbClr val="266DD3"/>
                </a:solidFill>
                <a:latin typeface="Corbel"/>
                <a:cs typeface="Segoe UI"/>
              </a:rPr>
              <a:t> en API Center</a:t>
            </a:r>
            <a:endParaRPr lang="es-ES_tradnl" sz="4400" noProof="0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7FF3112C-5DC6-B2B1-5300-C097B538913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12" t="1486"/>
          <a:stretch/>
        </p:blipFill>
        <p:spPr>
          <a:xfrm>
            <a:off x="1599494" y="1115182"/>
            <a:ext cx="8993012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5093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DCDF3C-08B5-915E-EDDD-C26D8B676C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46120145-9A49-BA94-4332-161F99132652}"/>
              </a:ext>
            </a:extLst>
          </p:cNvPr>
          <p:cNvSpPr txBox="1"/>
          <p:nvPr/>
        </p:nvSpPr>
        <p:spPr>
          <a:xfrm>
            <a:off x="310789" y="345741"/>
            <a:ext cx="82813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400" b="1" dirty="0">
                <a:solidFill>
                  <a:srgbClr val="266DD3"/>
                </a:solidFill>
                <a:latin typeface="Corbel"/>
                <a:cs typeface="Segoe UI"/>
              </a:rPr>
              <a:t>API Center  - Ciclo de Vida de </a:t>
            </a:r>
            <a:r>
              <a:rPr lang="es-ES_tradnl" sz="4400" b="1" dirty="0" err="1">
                <a:solidFill>
                  <a:srgbClr val="266DD3"/>
                </a:solidFill>
                <a:latin typeface="Corbel"/>
                <a:cs typeface="Segoe UI"/>
              </a:rPr>
              <a:t>APIs</a:t>
            </a:r>
            <a:endParaRPr lang="es-ES_tradnl" sz="4400" noProof="0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B1750C5-62B6-A4F6-5A46-364AC8B569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087" y="1917700"/>
            <a:ext cx="11313826" cy="3450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7470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934391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354350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47055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C36A7E1A-3E56-9A02-2C46-2EA5B9A987C7}"/>
              </a:ext>
            </a:extLst>
          </p:cNvPr>
          <p:cNvSpPr txBox="1"/>
          <p:nvPr/>
        </p:nvSpPr>
        <p:spPr>
          <a:xfrm>
            <a:off x="482600" y="4064000"/>
            <a:ext cx="591642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6000" dirty="0">
                <a:solidFill>
                  <a:schemeClr val="bg1"/>
                </a:solidFill>
              </a:rPr>
              <a:t>¿Qué es una </a:t>
            </a:r>
            <a:r>
              <a:rPr lang="es-PE" sz="6000" noProof="0" dirty="0">
                <a:solidFill>
                  <a:schemeClr val="bg1"/>
                </a:solidFill>
              </a:rPr>
              <a:t>API?</a:t>
            </a:r>
          </a:p>
        </p:txBody>
      </p:sp>
    </p:spTree>
    <p:extLst>
      <p:ext uri="{BB962C8B-B14F-4D97-AF65-F5344CB8AC3E}">
        <p14:creationId xmlns:p14="http://schemas.microsoft.com/office/powerpoint/2010/main" val="2921605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F6DF938E-5846-36D7-FDF5-DAE2C0EF94C4}"/>
              </a:ext>
            </a:extLst>
          </p:cNvPr>
          <p:cNvSpPr txBox="1"/>
          <p:nvPr/>
        </p:nvSpPr>
        <p:spPr>
          <a:xfrm>
            <a:off x="310789" y="345741"/>
            <a:ext cx="294587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400" b="1" noProof="0" dirty="0">
                <a:solidFill>
                  <a:srgbClr val="266DD3"/>
                </a:solidFill>
                <a:latin typeface="Corbel"/>
                <a:cs typeface="Segoe UI"/>
              </a:rPr>
              <a:t>Sin una API</a:t>
            </a:r>
            <a:endParaRPr lang="es-ES_tradnl" sz="4400" noProof="0" dirty="0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10E5B68B-2A68-028F-5D6D-2448223D139F}"/>
              </a:ext>
            </a:extLst>
          </p:cNvPr>
          <p:cNvSpPr/>
          <p:nvPr/>
        </p:nvSpPr>
        <p:spPr>
          <a:xfrm>
            <a:off x="8757919" y="1188720"/>
            <a:ext cx="2143443" cy="1219200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400" dirty="0"/>
              <a:t>Servicio 1</a:t>
            </a:r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D9B2658B-3431-4A69-427B-30BC90106696}"/>
              </a:ext>
            </a:extLst>
          </p:cNvPr>
          <p:cNvSpPr/>
          <p:nvPr/>
        </p:nvSpPr>
        <p:spPr>
          <a:xfrm>
            <a:off x="8757920" y="2966721"/>
            <a:ext cx="2143442" cy="1219200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Servicio 2</a:t>
            </a:r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24B21CDD-FEFE-588A-DDE7-000AC6AF93DC}"/>
              </a:ext>
            </a:extLst>
          </p:cNvPr>
          <p:cNvSpPr/>
          <p:nvPr/>
        </p:nvSpPr>
        <p:spPr>
          <a:xfrm>
            <a:off x="8757919" y="4744722"/>
            <a:ext cx="2143441" cy="1219200"/>
          </a:xfrm>
          <a:prstGeom prst="ellips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Servicio 3</a:t>
            </a:r>
          </a:p>
        </p:txBody>
      </p:sp>
      <p:pic>
        <p:nvPicPr>
          <p:cNvPr id="16" name="Gráfico 15" descr="Web design con relleno sólido">
            <a:extLst>
              <a:ext uri="{FF2B5EF4-FFF2-40B4-BE49-F238E27FC236}">
                <a16:creationId xmlns:a16="http://schemas.microsoft.com/office/drawing/2014/main" id="{4CA1B48A-8A6D-0C98-9FCF-DE97A431E4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90766" y="2457269"/>
            <a:ext cx="2235201" cy="2235201"/>
          </a:xfrm>
          <a:prstGeom prst="rect">
            <a:avLst/>
          </a:prstGeom>
        </p:spPr>
      </p:pic>
      <p:cxnSp>
        <p:nvCxnSpPr>
          <p:cNvPr id="18" name="Conector recto de flecha 17">
            <a:extLst>
              <a:ext uri="{FF2B5EF4-FFF2-40B4-BE49-F238E27FC236}">
                <a16:creationId xmlns:a16="http://schemas.microsoft.com/office/drawing/2014/main" id="{BC66B8A6-D7E2-82AF-0AA4-BC440A480D2C}"/>
              </a:ext>
            </a:extLst>
          </p:cNvPr>
          <p:cNvCxnSpPr>
            <a:cxnSpLocks/>
            <a:endCxn id="13" idx="2"/>
          </p:cNvCxnSpPr>
          <p:nvPr/>
        </p:nvCxnSpPr>
        <p:spPr>
          <a:xfrm>
            <a:off x="3825967" y="3576321"/>
            <a:ext cx="493195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Conector angular 21">
            <a:extLst>
              <a:ext uri="{FF2B5EF4-FFF2-40B4-BE49-F238E27FC236}">
                <a16:creationId xmlns:a16="http://schemas.microsoft.com/office/drawing/2014/main" id="{14AC3A6F-7CBD-CA06-8F8D-9A357C8EFF8D}"/>
              </a:ext>
            </a:extLst>
          </p:cNvPr>
          <p:cNvCxnSpPr>
            <a:cxnSpLocks/>
            <a:endCxn id="12" idx="2"/>
          </p:cNvCxnSpPr>
          <p:nvPr/>
        </p:nvCxnSpPr>
        <p:spPr>
          <a:xfrm flipV="1">
            <a:off x="5917474" y="1798320"/>
            <a:ext cx="2840445" cy="177654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Conector angular 26">
            <a:extLst>
              <a:ext uri="{FF2B5EF4-FFF2-40B4-BE49-F238E27FC236}">
                <a16:creationId xmlns:a16="http://schemas.microsoft.com/office/drawing/2014/main" id="{2A296AF4-3E92-85F2-EE64-0A6333F9A451}"/>
              </a:ext>
            </a:extLst>
          </p:cNvPr>
          <p:cNvCxnSpPr>
            <a:cxnSpLocks/>
            <a:endCxn id="14" idx="2"/>
          </p:cNvCxnSpPr>
          <p:nvPr/>
        </p:nvCxnSpPr>
        <p:spPr>
          <a:xfrm>
            <a:off x="5917474" y="3574869"/>
            <a:ext cx="2840445" cy="177945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CuadroTexto 32">
            <a:extLst>
              <a:ext uri="{FF2B5EF4-FFF2-40B4-BE49-F238E27FC236}">
                <a16:creationId xmlns:a16="http://schemas.microsoft.com/office/drawing/2014/main" id="{9A318326-D706-9F41-119D-9E1AB5174C75}"/>
              </a:ext>
            </a:extLst>
          </p:cNvPr>
          <p:cNvSpPr txBox="1"/>
          <p:nvPr/>
        </p:nvSpPr>
        <p:spPr>
          <a:xfrm>
            <a:off x="9231085" y="6153391"/>
            <a:ext cx="913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Activos</a:t>
            </a:r>
          </a:p>
        </p:txBody>
      </p:sp>
    </p:spTree>
    <p:extLst>
      <p:ext uri="{BB962C8B-B14F-4D97-AF65-F5344CB8AC3E}">
        <p14:creationId xmlns:p14="http://schemas.microsoft.com/office/powerpoint/2010/main" val="42857321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F6637E-8D5A-9104-1162-4DE815D02C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64AA3837-8CAB-9F90-C784-D79EBFADD9A4}"/>
              </a:ext>
            </a:extLst>
          </p:cNvPr>
          <p:cNvSpPr txBox="1"/>
          <p:nvPr/>
        </p:nvSpPr>
        <p:spPr>
          <a:xfrm>
            <a:off x="310789" y="345741"/>
            <a:ext cx="1009122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400" b="1" noProof="0" dirty="0" err="1">
                <a:solidFill>
                  <a:srgbClr val="266DD3"/>
                </a:solidFill>
                <a:latin typeface="Corbel"/>
                <a:cs typeface="Segoe UI"/>
              </a:rPr>
              <a:t>Application</a:t>
            </a:r>
            <a:r>
              <a:rPr lang="es-ES_tradnl" sz="4400" b="1" noProof="0" dirty="0">
                <a:solidFill>
                  <a:srgbClr val="266DD3"/>
                </a:solidFill>
                <a:latin typeface="Corbel"/>
                <a:cs typeface="Segoe UI"/>
              </a:rPr>
              <a:t> </a:t>
            </a:r>
            <a:r>
              <a:rPr lang="es-ES_tradnl" sz="4400" b="1" noProof="0" dirty="0" err="1">
                <a:solidFill>
                  <a:srgbClr val="266DD3"/>
                </a:solidFill>
                <a:latin typeface="Corbel"/>
                <a:cs typeface="Segoe UI"/>
              </a:rPr>
              <a:t>Programming</a:t>
            </a:r>
            <a:r>
              <a:rPr lang="es-ES_tradnl" sz="4400" b="1" noProof="0" dirty="0">
                <a:solidFill>
                  <a:srgbClr val="266DD3"/>
                </a:solidFill>
                <a:latin typeface="Corbel"/>
                <a:cs typeface="Segoe UI"/>
              </a:rPr>
              <a:t> Interface (API)</a:t>
            </a:r>
            <a:endParaRPr lang="es-ES_tradnl" sz="4400" noProof="0" dirty="0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DD360FEC-9BB7-6B1E-FD91-28EC26F200F7}"/>
              </a:ext>
            </a:extLst>
          </p:cNvPr>
          <p:cNvSpPr/>
          <p:nvPr/>
        </p:nvSpPr>
        <p:spPr>
          <a:xfrm>
            <a:off x="9443711" y="1360353"/>
            <a:ext cx="2143443" cy="1219200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400" dirty="0"/>
              <a:t>Servicio 1</a:t>
            </a:r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11FE0033-6D1E-D6AC-1B41-BC533452C127}"/>
              </a:ext>
            </a:extLst>
          </p:cNvPr>
          <p:cNvSpPr/>
          <p:nvPr/>
        </p:nvSpPr>
        <p:spPr>
          <a:xfrm>
            <a:off x="9443710" y="3222355"/>
            <a:ext cx="2143442" cy="1219200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400" dirty="0"/>
              <a:t>Servicio 2</a:t>
            </a:r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E8AF2C1F-63CC-77D2-8F69-C46F402DFA9B}"/>
              </a:ext>
            </a:extLst>
          </p:cNvPr>
          <p:cNvSpPr/>
          <p:nvPr/>
        </p:nvSpPr>
        <p:spPr>
          <a:xfrm>
            <a:off x="9443711" y="5084357"/>
            <a:ext cx="2143441" cy="1219200"/>
          </a:xfrm>
          <a:prstGeom prst="ellips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400" dirty="0"/>
              <a:t>Servicio 3</a:t>
            </a:r>
          </a:p>
        </p:txBody>
      </p:sp>
      <p:pic>
        <p:nvPicPr>
          <p:cNvPr id="16" name="Gráfico 15" descr="Web design con relleno sólido">
            <a:extLst>
              <a:ext uri="{FF2B5EF4-FFF2-40B4-BE49-F238E27FC236}">
                <a16:creationId xmlns:a16="http://schemas.microsoft.com/office/drawing/2014/main" id="{14471474-2BFA-D7E1-C4F1-EABEB90DB3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1890" y="2714354"/>
            <a:ext cx="2235201" cy="2235201"/>
          </a:xfrm>
          <a:prstGeom prst="rect">
            <a:avLst/>
          </a:prstGeom>
        </p:spPr>
      </p:pic>
      <p:sp>
        <p:nvSpPr>
          <p:cNvPr id="3" name="Rectángulo redondeado 2">
            <a:extLst>
              <a:ext uri="{FF2B5EF4-FFF2-40B4-BE49-F238E27FC236}">
                <a16:creationId xmlns:a16="http://schemas.microsoft.com/office/drawing/2014/main" id="{4594F8AD-2A4F-275D-E74F-F2AAD588ED44}"/>
              </a:ext>
            </a:extLst>
          </p:cNvPr>
          <p:cNvSpPr/>
          <p:nvPr/>
        </p:nvSpPr>
        <p:spPr>
          <a:xfrm>
            <a:off x="5892985" y="1360353"/>
            <a:ext cx="914400" cy="4943204"/>
          </a:xfrm>
          <a:prstGeom prst="round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API</a:t>
            </a:r>
          </a:p>
        </p:txBody>
      </p:sp>
      <p:cxnSp>
        <p:nvCxnSpPr>
          <p:cNvPr id="5" name="Conector recto de flecha 4">
            <a:extLst>
              <a:ext uri="{FF2B5EF4-FFF2-40B4-BE49-F238E27FC236}">
                <a16:creationId xmlns:a16="http://schemas.microsoft.com/office/drawing/2014/main" id="{1F60569D-AA21-CD18-0766-410CD0542D13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3367091" y="3831955"/>
            <a:ext cx="252589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EDF23F98-0899-7924-DA4E-92A2994DC33A}"/>
              </a:ext>
            </a:extLst>
          </p:cNvPr>
          <p:cNvCxnSpPr>
            <a:cxnSpLocks/>
            <a:stCxn id="3" idx="3"/>
            <a:endCxn id="13" idx="2"/>
          </p:cNvCxnSpPr>
          <p:nvPr/>
        </p:nvCxnSpPr>
        <p:spPr>
          <a:xfrm>
            <a:off x="6807385" y="3831955"/>
            <a:ext cx="263632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Conector angular 18">
            <a:extLst>
              <a:ext uri="{FF2B5EF4-FFF2-40B4-BE49-F238E27FC236}">
                <a16:creationId xmlns:a16="http://schemas.microsoft.com/office/drawing/2014/main" id="{CE1BFCB3-E28B-B5E8-A85E-33967A7B33B8}"/>
              </a:ext>
            </a:extLst>
          </p:cNvPr>
          <p:cNvCxnSpPr>
            <a:cxnSpLocks/>
            <a:stCxn id="3" idx="3"/>
            <a:endCxn id="12" idx="2"/>
          </p:cNvCxnSpPr>
          <p:nvPr/>
        </p:nvCxnSpPr>
        <p:spPr>
          <a:xfrm flipV="1">
            <a:off x="6807385" y="1969953"/>
            <a:ext cx="2636326" cy="1862002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Conector angular 22">
            <a:extLst>
              <a:ext uri="{FF2B5EF4-FFF2-40B4-BE49-F238E27FC236}">
                <a16:creationId xmlns:a16="http://schemas.microsoft.com/office/drawing/2014/main" id="{73B1D2D2-BFB0-3E6A-1D08-13BB3C72B92F}"/>
              </a:ext>
            </a:extLst>
          </p:cNvPr>
          <p:cNvCxnSpPr>
            <a:cxnSpLocks/>
            <a:stCxn id="3" idx="3"/>
            <a:endCxn id="14" idx="2"/>
          </p:cNvCxnSpPr>
          <p:nvPr/>
        </p:nvCxnSpPr>
        <p:spPr>
          <a:xfrm>
            <a:off x="6807385" y="3831955"/>
            <a:ext cx="2636326" cy="1862002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CuadroTexto 33">
            <a:extLst>
              <a:ext uri="{FF2B5EF4-FFF2-40B4-BE49-F238E27FC236}">
                <a16:creationId xmlns:a16="http://schemas.microsoft.com/office/drawing/2014/main" id="{74042805-CE7C-13E5-1601-F6313D95543F}"/>
              </a:ext>
            </a:extLst>
          </p:cNvPr>
          <p:cNvSpPr txBox="1"/>
          <p:nvPr/>
        </p:nvSpPr>
        <p:spPr>
          <a:xfrm>
            <a:off x="952052" y="1807586"/>
            <a:ext cx="40502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dirty="0"/>
              <a:t>Las APIs son interfaces de programación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5262761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C5DC93-0865-BF0C-B875-AC32C9CD38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952F3533-E284-82B8-6B06-0D7683F3331D}"/>
              </a:ext>
            </a:extLst>
          </p:cNvPr>
          <p:cNvSpPr txBox="1"/>
          <p:nvPr/>
        </p:nvSpPr>
        <p:spPr>
          <a:xfrm>
            <a:off x="310789" y="345741"/>
            <a:ext cx="52157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400" b="1" noProof="0" dirty="0">
                <a:solidFill>
                  <a:srgbClr val="266DD3"/>
                </a:solidFill>
                <a:latin typeface="Corbel"/>
                <a:cs typeface="Segoe UI"/>
              </a:rPr>
              <a:t>Protocolos para </a:t>
            </a:r>
            <a:r>
              <a:rPr lang="es-ES_tradnl" sz="4400" b="1" noProof="0" dirty="0" err="1">
                <a:solidFill>
                  <a:srgbClr val="266DD3"/>
                </a:solidFill>
                <a:latin typeface="Corbel"/>
                <a:cs typeface="Segoe UI"/>
              </a:rPr>
              <a:t>APIs</a:t>
            </a:r>
            <a:endParaRPr lang="es-ES_tradnl" sz="4400" noProof="0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9D31A9BD-A83D-2057-9EB0-272A2BCA7F4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208" t="2784" r="1519" b="3166"/>
          <a:stretch/>
        </p:blipFill>
        <p:spPr>
          <a:xfrm>
            <a:off x="832757" y="1197429"/>
            <a:ext cx="10526486" cy="5069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6967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99961BF7-FEC7-5B5D-0793-A93E2CC2A9F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769" t="8985" r="7444" b="7646"/>
          <a:stretch/>
        </p:blipFill>
        <p:spPr>
          <a:xfrm>
            <a:off x="402641" y="2656114"/>
            <a:ext cx="11386718" cy="3984173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24FCAEE1-D689-9254-D604-05FC6DDF43CC}"/>
              </a:ext>
            </a:extLst>
          </p:cNvPr>
          <p:cNvSpPr txBox="1"/>
          <p:nvPr/>
        </p:nvSpPr>
        <p:spPr>
          <a:xfrm>
            <a:off x="310789" y="345741"/>
            <a:ext cx="658629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400" b="1" noProof="0" dirty="0">
                <a:solidFill>
                  <a:srgbClr val="266DD3"/>
                </a:solidFill>
                <a:latin typeface="Corbel"/>
                <a:cs typeface="Segoe UI"/>
              </a:rPr>
              <a:t>Las </a:t>
            </a:r>
            <a:r>
              <a:rPr lang="es-ES_tradnl" sz="4400" b="1" noProof="0" dirty="0" err="1">
                <a:solidFill>
                  <a:srgbClr val="266DD3"/>
                </a:solidFill>
                <a:latin typeface="Corbel"/>
                <a:cs typeface="Segoe UI"/>
              </a:rPr>
              <a:t>APIs</a:t>
            </a:r>
            <a:r>
              <a:rPr lang="es-ES_tradnl" sz="4400" b="1" noProof="0" dirty="0">
                <a:solidFill>
                  <a:srgbClr val="266DD3"/>
                </a:solidFill>
                <a:latin typeface="Corbel"/>
                <a:cs typeface="Segoe UI"/>
              </a:rPr>
              <a:t> son Habilitadores</a:t>
            </a:r>
            <a:endParaRPr lang="es-ES_tradnl" sz="4400" noProof="0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F89C8821-3C4E-2368-61B0-E1B35AB112F5}"/>
              </a:ext>
            </a:extLst>
          </p:cNvPr>
          <p:cNvSpPr txBox="1"/>
          <p:nvPr/>
        </p:nvSpPr>
        <p:spPr>
          <a:xfrm>
            <a:off x="402641" y="1562482"/>
            <a:ext cx="440884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dirty="0"/>
              <a:t>Mecanismo principal, simple y seguro de conectar organizaciones, socios y clientes</a:t>
            </a:r>
            <a:endParaRPr lang="es-ES_tradnl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A4E53D8E-57F1-EC38-7062-BA14B0943508}"/>
              </a:ext>
            </a:extLst>
          </p:cNvPr>
          <p:cNvSpPr txBox="1"/>
          <p:nvPr/>
        </p:nvSpPr>
        <p:spPr>
          <a:xfrm>
            <a:off x="5595257" y="1562482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dirty="0"/>
              <a:t>Hoy las empresas usan open APIs para lanzar productos y servicios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42866117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AA7B29-084C-75B3-0A77-461E62130D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D1A2D533-FB61-070A-2E1C-40F295CE9F83}"/>
              </a:ext>
            </a:extLst>
          </p:cNvPr>
          <p:cNvSpPr txBox="1"/>
          <p:nvPr/>
        </p:nvSpPr>
        <p:spPr>
          <a:xfrm>
            <a:off x="310789" y="345741"/>
            <a:ext cx="418980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400" b="1" noProof="0" dirty="0">
                <a:solidFill>
                  <a:srgbClr val="266DD3"/>
                </a:solidFill>
                <a:latin typeface="Corbel"/>
                <a:cs typeface="Segoe UI"/>
              </a:rPr>
              <a:t>Valor de las </a:t>
            </a:r>
            <a:r>
              <a:rPr lang="es-ES_tradnl" sz="4400" b="1" noProof="0" dirty="0" err="1">
                <a:solidFill>
                  <a:srgbClr val="266DD3"/>
                </a:solidFill>
                <a:latin typeface="Corbel"/>
                <a:cs typeface="Segoe UI"/>
              </a:rPr>
              <a:t>APIs</a:t>
            </a:r>
            <a:endParaRPr lang="es-ES_tradnl" sz="4400" noProof="0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7535D8B-F0F4-3DFB-85F7-8E707884D6D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681" t="3533" r="1681" b="3201"/>
          <a:stretch/>
        </p:blipFill>
        <p:spPr>
          <a:xfrm>
            <a:off x="235440" y="1594757"/>
            <a:ext cx="11721120" cy="4773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193789"/>
      </p:ext>
    </p:extLst>
  </p:cSld>
  <p:clrMapOvr>
    <a:masterClrMapping/>
  </p:clrMapOvr>
</p:sld>
</file>

<file path=ppt/theme/theme1.xml><?xml version="1.0" encoding="utf-8"?>
<a:theme xmlns:a="http://schemas.openxmlformats.org/drawingml/2006/main" name="Diseño personalizado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907</TotalTime>
  <Words>358</Words>
  <Application>Microsoft Macintosh PowerPoint</Application>
  <PresentationFormat>Panorámica</PresentationFormat>
  <Paragraphs>85</Paragraphs>
  <Slides>29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29</vt:i4>
      </vt:variant>
    </vt:vector>
  </HeadingPairs>
  <TitlesOfParts>
    <vt:vector size="38" baseType="lpstr">
      <vt:lpstr>Aptos</vt:lpstr>
      <vt:lpstr>Aptos Display</vt:lpstr>
      <vt:lpstr>Arial</vt:lpstr>
      <vt:lpstr>Calibri</vt:lpstr>
      <vt:lpstr>Corbel</vt:lpstr>
      <vt:lpstr>Segoe UI</vt:lpstr>
      <vt:lpstr>Segoe UI Light</vt:lpstr>
      <vt:lpstr>Segoe UI Semilight</vt:lpstr>
      <vt:lpstr>Diseño personalizado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Nelson Luis Contreras Centeno</dc:creator>
  <cp:lastModifiedBy>Fidel Villanueva Delgado</cp:lastModifiedBy>
  <cp:revision>110</cp:revision>
  <dcterms:created xsi:type="dcterms:W3CDTF">2025-04-28T16:39:24Z</dcterms:created>
  <dcterms:modified xsi:type="dcterms:W3CDTF">2025-05-11T02:02:00Z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cc5e6402-922e-490f-9465-00b7f506285b_Enabled">
    <vt:lpwstr>true</vt:lpwstr>
  </property>
  <property fmtid="{D5CDD505-2E9C-101B-9397-08002B2CF9AE}" pid="3" name="MSIP_Label_cc5e6402-922e-490f-9465-00b7f506285b_SetDate">
    <vt:lpwstr>2025-04-28T16:44:28Z</vt:lpwstr>
  </property>
  <property fmtid="{D5CDD505-2E9C-101B-9397-08002B2CF9AE}" pid="4" name="MSIP_Label_cc5e6402-922e-490f-9465-00b7f506285b_Method">
    <vt:lpwstr>Standard</vt:lpwstr>
  </property>
  <property fmtid="{D5CDD505-2E9C-101B-9397-08002B2CF9AE}" pid="5" name="MSIP_Label_cc5e6402-922e-490f-9465-00b7f506285b_Name">
    <vt:lpwstr>Interno</vt:lpwstr>
  </property>
  <property fmtid="{D5CDD505-2E9C-101B-9397-08002B2CF9AE}" pid="6" name="MSIP_Label_cc5e6402-922e-490f-9465-00b7f506285b_SiteId">
    <vt:lpwstr>66dc1f77-2e0d-4d13-b961-7c2e63aa376b</vt:lpwstr>
  </property>
  <property fmtid="{D5CDD505-2E9C-101B-9397-08002B2CF9AE}" pid="7" name="MSIP_Label_cc5e6402-922e-490f-9465-00b7f506285b_ActionId">
    <vt:lpwstr>4e2cdf3e-1e58-4f9b-baf5-f3bce8a050dd</vt:lpwstr>
  </property>
  <property fmtid="{D5CDD505-2E9C-101B-9397-08002B2CF9AE}" pid="8" name="MSIP_Label_cc5e6402-922e-490f-9465-00b7f506285b_ContentBits">
    <vt:lpwstr>0</vt:lpwstr>
  </property>
  <property fmtid="{D5CDD505-2E9C-101B-9397-08002B2CF9AE}" pid="9" name="MSIP_Label_cc5e6402-922e-490f-9465-00b7f506285b_Tag">
    <vt:lpwstr>10, 3, 0, 1</vt:lpwstr>
  </property>
</Properties>
</file>